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4" r:id="rId3"/>
    <p:sldId id="391" r:id="rId4"/>
    <p:sldId id="383" r:id="rId5"/>
    <p:sldId id="390" r:id="rId6"/>
    <p:sldId id="385" r:id="rId7"/>
    <p:sldId id="386" r:id="rId8"/>
    <p:sldId id="387" r:id="rId9"/>
    <p:sldId id="389" r:id="rId10"/>
    <p:sldId id="392" r:id="rId11"/>
    <p:sldId id="393" r:id="rId12"/>
    <p:sldId id="281" r:id="rId13"/>
    <p:sldId id="367" r:id="rId14"/>
    <p:sldId id="370" r:id="rId15"/>
    <p:sldId id="371" r:id="rId16"/>
    <p:sldId id="372" r:id="rId17"/>
    <p:sldId id="368" r:id="rId18"/>
    <p:sldId id="373" r:id="rId19"/>
    <p:sldId id="374" r:id="rId20"/>
    <p:sldId id="375" r:id="rId21"/>
    <p:sldId id="376" r:id="rId22"/>
    <p:sldId id="377" r:id="rId23"/>
    <p:sldId id="369" r:id="rId24"/>
    <p:sldId id="378" r:id="rId25"/>
    <p:sldId id="379" r:id="rId26"/>
    <p:sldId id="380" r:id="rId27"/>
    <p:sldId id="381" r:id="rId28"/>
    <p:sldId id="282" r:id="rId29"/>
    <p:sldId id="283" r:id="rId30"/>
    <p:sldId id="284" r:id="rId31"/>
    <p:sldId id="28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5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8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2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3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3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9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9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5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2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7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1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BEE2-97E5-4425-BA9B-360D2953F0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5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144000" cy="401705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lt-LT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</a:t>
            </a:r>
            <a:r>
              <a:rPr lang="lt-LT" sz="27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,,Skaitmeninio </a:t>
            </a:r>
            <a:r>
              <a:rPr lang="lt-LT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</a:t>
            </a:r>
            <a:br>
              <a:rPr lang="lt-LT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t-LT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kūrimas ir diegimas</a:t>
            </a:r>
            <a:r>
              <a:rPr lang="en-US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  <a:br>
              <a:rPr lang="en-US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t-LT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lt-LT" sz="27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ažinimo kompetencija, muzikos dalykas ir matematikos dalykas</a:t>
            </a:r>
            <a:r>
              <a:rPr lang="lt-LT" sz="27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lt-LT" sz="27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lt-LT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5120040"/>
            <a:ext cx="9574924" cy="1165072"/>
          </a:xfrm>
        </p:spPr>
        <p:txBody>
          <a:bodyPr>
            <a:normAutofit/>
          </a:bodyPr>
          <a:lstStyle/>
          <a:p>
            <a:r>
              <a:rPr lang="lt-LT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Rimas Norvaiša </a:t>
            </a:r>
            <a:endParaRPr lang="lt-L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2021 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m. </a:t>
            </a:r>
            <a:r>
              <a:rPr lang="lt-LT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vasario 26 d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6" name="Paveikslėlis 5" descr="ESFIVP-I-2">
            <a:extLst>
              <a:ext uri="{FF2B5EF4-FFF2-40B4-BE49-F238E27FC236}">
                <a16:creationId xmlns:a16="http://schemas.microsoft.com/office/drawing/2014/main" id="{207DAC56-484D-4E4D-8B67-ABA0E41E736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404" y="527125"/>
            <a:ext cx="2936837" cy="1258644"/>
          </a:xfrm>
          <a:prstGeom prst="rect">
            <a:avLst/>
          </a:prstGeom>
          <a:noFill/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67C3E73E-7C12-4151-B84E-D434A46F81E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2913" y="828339"/>
            <a:ext cx="1764254" cy="7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4E519B16-891D-41BE-BB9C-BD4F0D1EFA77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26418" y="828339"/>
            <a:ext cx="1764253" cy="60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95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Kompetencijų ugdymas dalyku 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(pagal programą)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Mokantis matematikos, ypatingas dėmesys turi būti skiriamas mokinių </a:t>
            </a:r>
            <a:r>
              <a:rPr lang="lt-L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konceptualioms ir </a:t>
            </a:r>
            <a:r>
              <a:rPr lang="lt-LT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metakognityvinėms</a:t>
            </a:r>
            <a:r>
              <a:rPr lang="lt-L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žinioms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taip pat </a:t>
            </a:r>
            <a:r>
              <a:rPr lang="lt-L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matematinio samprotavimo (indukcinio ir loginio-dedukcinio mąstymo) 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gebėjimams lavinti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Kompetencijų ugdymas dalyku 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(pagal programą)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Mokantis matematikos, ypatingas dėmesys turi būti skiriamas mokinių </a:t>
            </a:r>
            <a:r>
              <a:rPr lang="lt-L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konceptualioms ir </a:t>
            </a:r>
            <a:r>
              <a:rPr lang="lt-LT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metakognityvinėms</a:t>
            </a:r>
            <a:r>
              <a:rPr lang="lt-L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žinioms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taip pat </a:t>
            </a:r>
            <a:r>
              <a:rPr lang="lt-L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matematinio samprotavimo (indukcinio ir loginio-dedukcinio mąstymo) 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gebėjimams lavinti 	</a:t>
            </a:r>
          </a:p>
          <a:p>
            <a:r>
              <a:rPr lang="lt-LT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Versus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(galėtų būti) </a:t>
            </a:r>
            <a:r>
              <a:rPr lang="lt-LT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dėsningumų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tarp matematinių objektų paieška ir jų pagrindimas matematikai specifiniu būdu.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endParaRPr lang="lt-LT" sz="39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save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1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endParaRPr lang="lt-LT" sz="39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save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83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endParaRPr lang="lt-LT" sz="39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save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žinios, kurių įgijimui individas neturi evoliucijos eigoje susiformavusių įgimtų pastolių.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8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endParaRPr lang="lt-LT" sz="39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save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žinios, kurių įgijimui individas neturi evoliucijos eigoje susiformavusių įgimtų pastolių</a:t>
            </a:r>
            <a:r>
              <a:rPr lang="lt-LT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lt-LT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lt-LT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biologiškai antrinės žinios pagal </a:t>
            </a:r>
            <a:r>
              <a:rPr lang="lt-LT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evoliucinę pedagoginę psichologiją. 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4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lt-LT" sz="98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r>
              <a:rPr lang="en-GB" sz="1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save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1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1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1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lt-LT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žinios, kurių įgijimui individas neturi evoliucijos eigoje susiformavusių įgimtų pastolių. </a:t>
            </a:r>
          </a:p>
          <a:p>
            <a:r>
              <a:rPr lang="lt-LT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lt-LT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biologiškai antrinės žinios pagal </a:t>
            </a:r>
            <a:r>
              <a:rPr lang="lt-LT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evoliucinę pedagoginę psichologiją. </a:t>
            </a:r>
          </a:p>
          <a:p>
            <a:endParaRPr lang="lt-LT" sz="1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Mokyklinis</a:t>
            </a: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pažinimas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reikalauja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valios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pastangų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atkaklumo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mokykliniam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pažinimui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gali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būti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vidinė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išorinė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kildinama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bendrų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visuomenės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poreikių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9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1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endParaRPr lang="lt-LT" sz="39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3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endParaRPr lang="lt-LT" sz="39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,,Save“ reiškia ,,savo mąstymą“. 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5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endParaRPr lang="lt-LT" sz="39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Pažinti pasaulį reiškia pirmos eilės kognityvinius gebėjimus.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51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Ką noriu pasakyti?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Pažinimo kompetencijos ugdymas dalyku iš esmės yra gilus mokinio supažindinimas su to dalyko mąstymo specifika.</a:t>
            </a:r>
          </a:p>
          <a:p>
            <a:endParaRPr lang="lt-LT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Bandysiu paaiškinti kodėl man atrodo, kad pažinimo kompetencija geriau atskleidžiama muzikos dalyku negu matematikos dalyku.</a:t>
            </a:r>
          </a:p>
        </p:txBody>
      </p:sp>
    </p:spTree>
    <p:extLst>
      <p:ext uri="{BB962C8B-B14F-4D97-AF65-F5344CB8AC3E}">
        <p14:creationId xmlns:p14="http://schemas.microsoft.com/office/powerpoint/2010/main" val="29946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endParaRPr lang="lt-LT" sz="39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Pažinti pasaulį reiškia pirmos eilės kognityvinius gebėjimus.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Antros eilės </a:t>
            </a:r>
            <a:r>
              <a:rPr lang="lt-LT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metakognityviniai</a:t>
            </a: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gebėjimai reiškia žinojimą apie savo (ir kito) žinojimą.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endParaRPr lang="lt-LT" sz="39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Pažinti pasaulį reiškia pirmos eilės kognityvinius gebėjimus.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Antros eilės </a:t>
            </a:r>
            <a:r>
              <a:rPr lang="lt-LT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metakognityviniai</a:t>
            </a: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gebėjimai reiškia žinojimą apie savo (ir kito) žinojimą.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D.Kuhn</a:t>
            </a: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(1999) taip apibrėžė kritinį mąstymą.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9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r>
              <a:rPr lang="en-GB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Pažinimo kompetencija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apima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indent="-742950">
              <a:buAutoNum type="arabicParenBoth"/>
            </a:pP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dalyko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žinias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gebėjimus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(2)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kritin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mąstym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ą;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problemų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sprendim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ą;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(4)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mokėjim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ą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mokytis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t-LT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27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endParaRPr lang="lt-LT" sz="39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save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23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sz="39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APIBRĖŽTIS</a:t>
            </a:r>
          </a:p>
          <a:p>
            <a:pPr marL="0" indent="0">
              <a:buNone/>
            </a:pPr>
            <a:endParaRPr lang="lt-LT" sz="39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kompetencija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tai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motyvacija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gebėjimai</a:t>
            </a:r>
            <a:r>
              <a:rPr lang="en-GB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pažinti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save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pasaulį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įgyjami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įsisavinant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žmonijos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kultūrinę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patirtį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Mąstymas reikalauja pastangų, tad mąstymui reikalinga motyvacija.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9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KRITINIS MĄSTYMAS</a:t>
            </a:r>
          </a:p>
          <a:p>
            <a:pPr marL="0" indent="0">
              <a:buNone/>
            </a:pP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D.T. </a:t>
            </a:r>
            <a:r>
              <a:rPr lang="lt-LT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Willingham</a:t>
            </a: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lt-LT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How</a:t>
            </a: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to </a:t>
            </a:r>
            <a:r>
              <a:rPr lang="lt-LT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Teach</a:t>
            </a: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Critical</a:t>
            </a: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Thinking</a:t>
            </a: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(2019)</a:t>
            </a:r>
            <a:endParaRPr lang="lt-LT" sz="24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Jūs mąstote kritiškai, jei</a:t>
            </a:r>
          </a:p>
          <a:p>
            <a:pPr marL="514350" indent="-514350">
              <a:buAutoNum type="arabicParenBoth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mąstymo rezultatu yra kažkas naujo </a:t>
            </a:r>
          </a:p>
          <a:p>
            <a:pPr marL="514350" indent="-514350">
              <a:buAutoNum type="arabicParenBoth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ąstoma savo iniciatyva</a:t>
            </a:r>
          </a:p>
          <a:p>
            <a:pPr marL="514350" indent="-514350">
              <a:buAutoNum type="arabicParenBoth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ąstymas veiksmingas,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t.y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laikotės tam tikrų formalumų ir todėl mąstymo rezultatas gali būti naudingas.</a:t>
            </a:r>
          </a:p>
          <a:p>
            <a:pPr marL="0" indent="0">
              <a:buNone/>
            </a:pP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		</a:t>
            </a:r>
            <a:r>
              <a:rPr lang="lt-LT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Projektas ,,Skaitmeninio </a:t>
            </a:r>
            <a:r>
              <a:rPr lang="lt-LT" sz="1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ugdymo turinio kūrimas ir </a:t>
            </a:r>
            <a:r>
              <a:rPr lang="lt-LT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diegimas“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77742"/>
            <a:ext cx="10786241" cy="5143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KRITINIS MĄSTYMAS</a:t>
            </a:r>
          </a:p>
          <a:p>
            <a:pPr marL="0" indent="0">
              <a:buNone/>
            </a:pP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D.T. </a:t>
            </a:r>
            <a:r>
              <a:rPr lang="lt-LT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Willingham</a:t>
            </a: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lt-LT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How</a:t>
            </a: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to </a:t>
            </a:r>
            <a:r>
              <a:rPr lang="lt-LT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Teach</a:t>
            </a: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Critical</a:t>
            </a: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Thinking</a:t>
            </a: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(2019)</a:t>
            </a:r>
            <a:endParaRPr lang="lt-LT" sz="24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Keturių žingsnių rekomendacija kritinio mąstymo ugdymui BU programoje:</a:t>
            </a:r>
          </a:p>
          <a:p>
            <a:pPr marL="457200" indent="-457200">
              <a:buAutoNum type="arabicParenBoth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psispręsti ką reiškia kritiškai mąstyti konkrečiame dalyke;</a:t>
            </a:r>
          </a:p>
          <a:p>
            <a:pPr marL="457200" indent="-457200">
              <a:buAutoNum type="arabicParenBoth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apsispręsti kokios temos yra būtinos kritiniam mąstymui;</a:t>
            </a:r>
          </a:p>
          <a:p>
            <a:pPr marL="457200" indent="-457200">
              <a:buAutoNum type="arabicParenBoth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suplanuoti kritiniam mąstymui būtinų konkrečių gebėjimų ugdymo seką;</a:t>
            </a:r>
          </a:p>
          <a:p>
            <a:pPr marL="457200" indent="-457200">
              <a:buAutoNum type="arabicParenBoth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uplanuoti kokius gebėjimus kartoti ir po kiek laiko. </a:t>
            </a:r>
          </a:p>
          <a:p>
            <a:pPr marL="0" indent="0">
              <a:buNone/>
            </a:pP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		</a:t>
            </a:r>
            <a:r>
              <a:rPr lang="lt-LT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Projektas ,,Skaitmeninio </a:t>
            </a:r>
            <a:r>
              <a:rPr lang="lt-LT" sz="1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ugdymo turinio kūrimas ir </a:t>
            </a:r>
            <a:r>
              <a:rPr lang="lt-LT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diegimas“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0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79985" y="1379420"/>
            <a:ext cx="10786241" cy="5143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KRITINIS MĄSTYMAS</a:t>
            </a:r>
          </a:p>
          <a:p>
            <a:pPr marL="0" indent="0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Emily R.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Pearson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2011.</a:t>
            </a:r>
          </a:p>
          <a:p>
            <a:pPr marL="0" indent="0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Both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Filosofinė prieiga</a:t>
            </a:r>
          </a:p>
          <a:p>
            <a:pPr marL="457200" indent="-457200">
              <a:buAutoNum type="arabicParenBoth"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Kognityvinės psichologijos prieiga</a:t>
            </a:r>
          </a:p>
          <a:p>
            <a:pPr marL="457200" indent="-457200">
              <a:buAutoNum type="arabicParenBoth"/>
            </a:pP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Edukologinė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prieiga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Pastaroji susijusi su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Bloom‘o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taksonomija.</a:t>
            </a:r>
          </a:p>
          <a:p>
            <a:pPr marL="0" indent="0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Pvz., kritinis mąstymas ,,siejamas su asmens gebėjimu komunikuoti ir analitiškai mąstyti identifikuojant ir sprendžiant vietos problemas“.  </a:t>
            </a:r>
          </a:p>
          <a:p>
            <a:pPr marL="0" indent="0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Lietuvoje aukštesnio lygio mąstymo ugdymo priemone dažnai laikomas konkursinių,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olimpiadinių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uždavinių sprendimas.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		</a:t>
            </a:r>
            <a:endParaRPr lang="lt-LT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lt-LT" sz="1800" b="1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Projektas </a:t>
            </a:r>
            <a:r>
              <a:rPr lang="lt-LT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,,Skaitmeninio </a:t>
            </a:r>
            <a:r>
              <a:rPr lang="lt-LT" sz="1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ugdymo turinio kūrimas ir </a:t>
            </a:r>
            <a:r>
              <a:rPr lang="lt-LT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diegimas“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84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18309" y="1912711"/>
            <a:ext cx="11205829" cy="47958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lt-LT" sz="100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SANDAI/SUDEDAMOSIOS DALYS</a:t>
            </a:r>
          </a:p>
          <a:p>
            <a:pPr marL="0" indent="0">
              <a:buNone/>
            </a:pPr>
            <a:endParaRPr lang="lt-LT" sz="100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GB" sz="100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Dalyko</a:t>
            </a:r>
            <a:r>
              <a:rPr lang="en-GB" sz="100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žinios</a:t>
            </a:r>
            <a:r>
              <a:rPr lang="en-GB" sz="100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100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gebėjimai</a:t>
            </a:r>
            <a:r>
              <a:rPr lang="en-GB" sz="100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apibūdina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dalykui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būdingus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pagrindinius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objektus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reiškinius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procesus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;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įsisavina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dalyko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programoje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nurodytus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faktus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sąvokas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;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sklandžiai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naudoja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taisykles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atlieka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standartines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procedūras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algoritmus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jų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taikymą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iliustruoja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pavyzdžiais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endParaRPr lang="lt-LT" sz="100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00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Kritinis</a:t>
            </a:r>
            <a:r>
              <a:rPr lang="en-GB" sz="100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mąstymas</a:t>
            </a:r>
            <a:r>
              <a:rPr lang="en-GB" sz="100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kvestionuoja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vertina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pagrindžia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idėjas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argumentus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sprendimus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;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mokinys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mąsto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kritiškai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kai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siūlo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naujus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mąstymo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aspektus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variantus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atsižvelgia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į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dalykui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būdingus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susitarimus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tuo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būdu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gauna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galimai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naudingas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išvadas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;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atpažįsta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vertina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tą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pačią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informaciją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skirtinguose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kontekstuose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turinčią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skirtingas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00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reprezentacijas</a:t>
            </a:r>
            <a:r>
              <a:rPr lang="en-GB" sz="1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1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7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r>
              <a:rPr lang="lt-LT" sz="28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kompetencija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77520" y="1477742"/>
            <a:ext cx="11346617" cy="5074106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lt-LT" sz="10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SUDEDAMOSIOS </a:t>
            </a:r>
            <a:r>
              <a:rPr lang="lt-LT" sz="100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DALYS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t-LT" sz="100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GB" sz="96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Problemų</a:t>
            </a:r>
            <a:r>
              <a:rPr lang="en-GB" sz="9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sprendimas</a:t>
            </a:r>
            <a:r>
              <a:rPr lang="en-GB" sz="96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kelia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probleminius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klausimus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išskiria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spręstinas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problemas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pokyčių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reikalaujančias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sritis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vertina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įvairias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pokyčių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alternatyvas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jų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moralines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socialines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ekonomines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ekologines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pasekmes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Problemų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formulavimą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jų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sprendimą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organizuoja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naudodamasis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kompiuterine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technika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Kuria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pridėtinę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vertę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apima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situacijos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vertinimą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resursų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organizavimą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Suvokia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pridėtinės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vertės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galimybių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kūrimą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naudojimą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tokia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verte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galėtų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būti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produktai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paslaugos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idėjos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sprendimai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reikalingi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sprendžiant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problemas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tenkinant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poreikius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).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Ši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dedamoji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apima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kalbų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procesų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dėsningumų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sistemų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reikalingų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valdyti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skaitmeninius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įrankius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robotus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žinojimą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supratimą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įgūdžius</a:t>
            </a:r>
            <a:r>
              <a:rPr lang="en-GB" sz="9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lt-LT" sz="96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lt-LT" sz="96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GB" sz="96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Mokėjimas</a:t>
            </a:r>
            <a:r>
              <a:rPr lang="en-GB" sz="9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mokytis</a:t>
            </a:r>
            <a:r>
              <a:rPr lang="en-GB" sz="96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konstruoja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sieja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įvairių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sričių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žinias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žinojimą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įgūdžius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kuriasi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vientisą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pasaulėvaizdį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geba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aprašyti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pasaulį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kalba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vaizdais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simboliais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matematinėmis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ir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kitomis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priemonėmis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;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kritiškai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reflektuoja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atsižvelgdamas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į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mokymosi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tikslus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suvokia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mokymosi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mokytis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visuomeninį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96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kontekstą</a:t>
            </a:r>
            <a:r>
              <a:rPr lang="en-GB" sz="9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GB" sz="77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sz="77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sz="77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38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Muzika ir matematika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Šie dalykai turi gilių </a:t>
            </a:r>
            <a:r>
              <a:rPr lang="lt-LT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panašumų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Abiems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dalykams svarbu dermė, vidinė struktūra ir forma.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Abu dalykai kalba abstrakcijomis.</a:t>
            </a:r>
          </a:p>
          <a:p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Jei 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klausime, 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 programa geriau atskleidžia dalyką, mano atsakymas būtų - muzika.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934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730277"/>
          </a:xfrm>
        </p:spPr>
        <p:txBody>
          <a:bodyPr>
            <a:normAutofit/>
          </a:bodyPr>
          <a:lstStyle/>
          <a:p>
            <a:r>
              <a:rPr lang="lt-LT" sz="28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Pažinimo </a:t>
            </a:r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kompetencija</a:t>
            </a:r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83804" y="1308345"/>
            <a:ext cx="10786241" cy="5214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lt-LT" sz="10000" dirty="0" smtClean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Sandų raiška</a:t>
            </a:r>
          </a:p>
          <a:p>
            <a:pPr marL="0" indent="0">
              <a:buNone/>
            </a:pPr>
            <a:r>
              <a:rPr lang="lt-LT" sz="6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Dalyko </a:t>
            </a:r>
            <a:r>
              <a:rPr lang="lt-LT" sz="6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žinios ir gebėjimai</a:t>
            </a:r>
          </a:p>
          <a:p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Mokymo(si) objektai ir </a:t>
            </a:r>
            <a:r>
              <a:rPr lang="lt-LT" sz="6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sąvokos</a:t>
            </a:r>
            <a:endParaRPr lang="lt-LT" sz="6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Pagrindiniai dalyko faktai ir </a:t>
            </a:r>
            <a:r>
              <a:rPr lang="lt-LT" sz="6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idėjos</a:t>
            </a:r>
            <a:endParaRPr lang="lt-LT" sz="6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Dalyko procedūros ir jų </a:t>
            </a:r>
            <a:r>
              <a:rPr lang="lt-LT" sz="6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taikymas</a:t>
            </a:r>
            <a:endParaRPr lang="lt-LT" sz="6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lt-LT" sz="6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Kritinis mąstymas</a:t>
            </a:r>
          </a:p>
          <a:p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Dalykui būdinga mąstymo </a:t>
            </a:r>
            <a:r>
              <a:rPr lang="lt-LT" sz="6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forma</a:t>
            </a:r>
            <a:endParaRPr lang="lt-LT" sz="6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Dalykui būdingas pagrindimo </a:t>
            </a:r>
            <a:r>
              <a:rPr lang="lt-LT" sz="6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būdas</a:t>
            </a:r>
            <a:endParaRPr lang="lt-LT" sz="6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Žinios skirtinguose </a:t>
            </a:r>
            <a:r>
              <a:rPr lang="lt-LT" sz="6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kontekstuose</a:t>
            </a:r>
            <a:endParaRPr lang="lt-LT" sz="6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6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Problemų sprendimas</a:t>
            </a:r>
          </a:p>
          <a:p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Kelia </a:t>
            </a:r>
            <a:r>
              <a:rPr lang="lt-LT" sz="6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klausimus</a:t>
            </a:r>
            <a:endParaRPr lang="lt-LT" sz="6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Identifikuoja problemas ir sprendimų </a:t>
            </a:r>
            <a:r>
              <a:rPr lang="lt-LT" sz="6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idėjas</a:t>
            </a:r>
            <a:endParaRPr lang="lt-LT" sz="6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Sprendžia problemas ir įgyvendina idėjas</a:t>
            </a:r>
          </a:p>
          <a:p>
            <a:pPr marL="0" indent="0">
              <a:buNone/>
            </a:pPr>
            <a:r>
              <a:rPr lang="lt-LT" sz="6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Mokėjimas </a:t>
            </a:r>
            <a:r>
              <a:rPr lang="lt-LT" sz="6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mokytis</a:t>
            </a:r>
          </a:p>
          <a:p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Reflektuoja mokymosi </a:t>
            </a:r>
            <a:r>
              <a:rPr lang="lt-LT" sz="6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procesą</a:t>
            </a:r>
            <a:endParaRPr lang="lt-LT" sz="6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Mąsto apie mąstymą (metakognicija</a:t>
            </a:r>
            <a:r>
              <a:rPr lang="lt-LT" sz="6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lt-LT" sz="6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179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578069"/>
            <a:ext cx="10555015" cy="882869"/>
          </a:xfrm>
        </p:spPr>
        <p:txBody>
          <a:bodyPr>
            <a:normAutofit/>
          </a:bodyPr>
          <a:lstStyle/>
          <a:p>
            <a:endParaRPr lang="lt-LT" sz="28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825625"/>
            <a:ext cx="10786241" cy="4795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dirty="0" smtClean="0"/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endParaRPr lang="lt-LT" dirty="0" smtClean="0"/>
          </a:p>
          <a:p>
            <a:pPr marL="0" indent="0" algn="ctr">
              <a:buNone/>
            </a:pPr>
            <a:r>
              <a:rPr lang="lt-LT" dirty="0" smtClean="0"/>
              <a:t>AČIŪ UŽ DĖMESĮ</a:t>
            </a:r>
            <a:r>
              <a:rPr lang="lt-LT" dirty="0"/>
              <a:t/>
            </a:r>
            <a:br>
              <a:rPr lang="lt-LT" dirty="0"/>
            </a:br>
            <a:endParaRPr lang="en-US" dirty="0"/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endParaRPr lang="lt-LT" sz="16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lt-LT" sz="16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lt-LT" sz="16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lt-LT" sz="16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r">
              <a:buNone/>
            </a:pP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 ,,Skaitmeninio </a:t>
            </a:r>
            <a:r>
              <a:rPr lang="lt-LT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kūrimas ir </a:t>
            </a:r>
            <a:r>
              <a:rPr lang="lt-LT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diegimas“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5A7EC32-7942-4D0F-9C3B-245BB4CCF45A}"/>
              </a:ext>
            </a:extLst>
          </p:cNvPr>
          <p:cNvSpPr/>
          <p:nvPr/>
        </p:nvSpPr>
        <p:spPr>
          <a:xfrm>
            <a:off x="3048000" y="2967335"/>
            <a:ext cx="8776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59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Muzikos dalykas (pagal programą)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Muzika yra ...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 forma.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Muzika ...atveria ... prasmių ir vertybių pasaulį.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Muzika iš esmės yra abstrakti.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Muzika yra .... pasaulio pažinimo ... būdas.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Kitų kultūrų muzikos pažinimas atveria naujas patirtis....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Muzikavimas...yra...tradicijų ir vertybių perdavimo priemonė.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Muzikos dalyko paskirtis – patirti muzikavimo džiaugsmą ir kūrybinį pasitenkinimą.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3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Muzikos dalykas (klasėje)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Manau, kad klasėje ugdoma muzikinė kompetencija yra gebėjimas suvokti, prisiminti ir skirti muzikos garsų sekas.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1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Matematikos dalykas (pagal programą)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 yra ...kultūros dalis.</a:t>
            </a:r>
          </a:p>
          <a:p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Logika ir intuicija ...užtikrina jos .... reikšmę </a:t>
            </a:r>
            <a:r>
              <a:rPr lang="lt-LT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taikymuose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Matematikos ...žinojimas...padeda...tiek praktinėje veikloje, tiek kasdieniniame gyvenime.</a:t>
            </a:r>
          </a:p>
          <a:p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...svarbu išmokyti mokinius mokytis matematikos....</a:t>
            </a:r>
          </a:p>
          <a:p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Kiekvienas mokinys, mokydamasis matematikos, turi patirti sėkmę.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66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Matematikos dalykas (klasėje)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,,Muzikas atsibunda nuo siaubingo košmaro. Savo sapne jis pajuto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yvenantis tokioje visuomenėje, kurioje muzikos mokymas yra privalomas......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Įsivaizduokite 12 metų mokytis solfedžio ir nei karto negirdėti tikros muzikos.....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Tokio košmaro aprašymu matematikos mokytojas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Lockhart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pradeda savo knygą ,,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athematician‘s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lament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(Matematiko rauda)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69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Muzikos ir matematikos dalykų tikslai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Ugdyti .... muzikinei patirčiai atvirą ....asmenybę</a:t>
            </a:r>
          </a:p>
          <a:p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Ugdytis ... gebėjimą....taikyti....matematiką sprendžiant problemas ....</a:t>
            </a:r>
          </a:p>
          <a:p>
            <a:r>
              <a:rPr lang="lt-LT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Versus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(galėtų būti)</a:t>
            </a:r>
          </a:p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Ugdyti...matematinei patirčiai atvirą ...asmenybę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82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Kompetencijų ugdymas dalyku </a:t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(pagal programą)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Muzikos kūrinio suvokimas – savitas </a:t>
            </a:r>
            <a:r>
              <a:rPr lang="lt-LT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neverbalaus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mąstymo būdas: kognityvinis iššūkis, reikalaujantis pastangų ir skatinantis savižiną ir saviugdą. Pažindami muzikos reiškinių įvairovę mokiniai įgyja muzikinės kultūros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pagrindų.</a:t>
            </a:r>
          </a:p>
        </p:txBody>
      </p:sp>
    </p:spTree>
    <p:extLst>
      <p:ext uri="{BB962C8B-B14F-4D97-AF65-F5344CB8AC3E}">
        <p14:creationId xmlns:p14="http://schemas.microsoft.com/office/powerpoint/2010/main" val="35637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7211</TotalTime>
  <Words>1289</Words>
  <Application>Microsoft Office PowerPoint</Application>
  <PresentationFormat>Plačiaekranė</PresentationFormat>
  <Paragraphs>308</Paragraphs>
  <Slides>31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Verdana</vt:lpstr>
      <vt:lpstr>„Office“ tema</vt:lpstr>
      <vt:lpstr>    Projektas ,,Skaitmeninio ugdymo turinio  kūrimas ir diegimas”    Pažinimo kompetencija, muzikos dalykas ir matematikos dalykas </vt:lpstr>
      <vt:lpstr>Ką noriu pasakyti?</vt:lpstr>
      <vt:lpstr>Muzika ir matematika</vt:lpstr>
      <vt:lpstr>Muzikos dalykas (pagal programą)</vt:lpstr>
      <vt:lpstr>Muzikos dalykas (klasėje)</vt:lpstr>
      <vt:lpstr>Matematikos dalykas (pagal programą)</vt:lpstr>
      <vt:lpstr>Matematikos dalykas (klasėje)</vt:lpstr>
      <vt:lpstr>Muzikos ir matematikos dalykų tikslai</vt:lpstr>
      <vt:lpstr>Kompetencijų ugdymas dalyku  (pagal programą)</vt:lpstr>
      <vt:lpstr>Kompetencijų ugdymas dalyku  (pagal programą)</vt:lpstr>
      <vt:lpstr>Kompetencijų ugdymas dalyku  (pagal programą)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Pažinimo kompetencija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Skaitmeninio ugdymo turinio  kūrimas ir diegimas (09.2.1-ESFA-V-726-03-0001)</dc:title>
  <dc:creator>Windows User</dc:creator>
  <cp:lastModifiedBy>Rūta Girdzijauskienė</cp:lastModifiedBy>
  <cp:revision>176</cp:revision>
  <dcterms:created xsi:type="dcterms:W3CDTF">2019-11-01T12:46:58Z</dcterms:created>
  <dcterms:modified xsi:type="dcterms:W3CDTF">2021-02-26T14:39:19Z</dcterms:modified>
</cp:coreProperties>
</file>