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20" r:id="rId2"/>
    <p:sldId id="316" r:id="rId3"/>
    <p:sldId id="317" r:id="rId4"/>
    <p:sldId id="288" r:id="rId5"/>
    <p:sldId id="293" r:id="rId6"/>
    <p:sldId id="319" r:id="rId7"/>
  </p:sldIdLst>
  <p:sldSz cx="12192000" cy="6858000"/>
  <p:notesSz cx="6797675" cy="987425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Vidutinis stili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Vidutinis stilius 1 – paryškinima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Vidutinis stilius 1 – paryškinima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77" autoAdjust="0"/>
    <p:restoredTop sz="63920" autoAdjust="0"/>
  </p:normalViewPr>
  <p:slideViewPr>
    <p:cSldViewPr snapToGrid="0">
      <p:cViewPr varScale="1">
        <p:scale>
          <a:sx n="59" d="100"/>
          <a:sy n="59" d="100"/>
        </p:scale>
        <p:origin x="12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2946189" cy="495607"/>
          </a:xfrm>
          <a:prstGeom prst="rect">
            <a:avLst/>
          </a:prstGeom>
        </p:spPr>
        <p:txBody>
          <a:bodyPr vert="horz" lIns="90736" tIns="45368" rIns="90736" bIns="45368" rtlCol="0"/>
          <a:lstStyle>
            <a:lvl1pPr algn="l">
              <a:defRPr sz="1200"/>
            </a:lvl1pPr>
          </a:lstStyle>
          <a:p>
            <a:endParaRPr lang="lt-LT"/>
          </a:p>
        </p:txBody>
      </p:sp>
      <p:sp>
        <p:nvSpPr>
          <p:cNvPr id="3" name="Datos vietos rezervavimo ženklas 2"/>
          <p:cNvSpPr>
            <a:spLocks noGrp="1"/>
          </p:cNvSpPr>
          <p:nvPr>
            <p:ph type="dt" sz="quarter" idx="1"/>
          </p:nvPr>
        </p:nvSpPr>
        <p:spPr>
          <a:xfrm>
            <a:off x="3849900" y="0"/>
            <a:ext cx="2946189" cy="495607"/>
          </a:xfrm>
          <a:prstGeom prst="rect">
            <a:avLst/>
          </a:prstGeom>
        </p:spPr>
        <p:txBody>
          <a:bodyPr vert="horz" lIns="90736" tIns="45368" rIns="90736" bIns="45368" rtlCol="0"/>
          <a:lstStyle>
            <a:lvl1pPr algn="r">
              <a:defRPr sz="1200"/>
            </a:lvl1pPr>
          </a:lstStyle>
          <a:p>
            <a:fld id="{8813F09F-58C8-464A-B1CD-3C15625C1C4D}" type="datetimeFigureOut">
              <a:rPr lang="lt-LT" smtClean="0"/>
              <a:pPr/>
              <a:t>2014.08.27</a:t>
            </a:fld>
            <a:endParaRPr lang="lt-LT"/>
          </a:p>
        </p:txBody>
      </p:sp>
      <p:sp>
        <p:nvSpPr>
          <p:cNvPr id="4" name="Poraštės vietos rezervavimo ženklas 3"/>
          <p:cNvSpPr>
            <a:spLocks noGrp="1"/>
          </p:cNvSpPr>
          <p:nvPr>
            <p:ph type="ftr" sz="quarter" idx="2"/>
          </p:nvPr>
        </p:nvSpPr>
        <p:spPr>
          <a:xfrm>
            <a:off x="1" y="9378645"/>
            <a:ext cx="2946189" cy="495607"/>
          </a:xfrm>
          <a:prstGeom prst="rect">
            <a:avLst/>
          </a:prstGeom>
        </p:spPr>
        <p:txBody>
          <a:bodyPr vert="horz" lIns="90736" tIns="45368" rIns="90736" bIns="45368"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49900" y="9378645"/>
            <a:ext cx="2946189" cy="495607"/>
          </a:xfrm>
          <a:prstGeom prst="rect">
            <a:avLst/>
          </a:prstGeom>
        </p:spPr>
        <p:txBody>
          <a:bodyPr vert="horz" lIns="90736" tIns="45368" rIns="90736" bIns="45368" rtlCol="0" anchor="b"/>
          <a:lstStyle>
            <a:lvl1pPr algn="r">
              <a:defRPr sz="1200"/>
            </a:lvl1pPr>
          </a:lstStyle>
          <a:p>
            <a:fld id="{B0AB1648-0029-4BCF-B24D-B0915704C68C}" type="slidenum">
              <a:rPr lang="lt-LT" smtClean="0"/>
              <a:pPr/>
              <a:t>‹#›</a:t>
            </a:fld>
            <a:endParaRPr lang="lt-LT"/>
          </a:p>
        </p:txBody>
      </p:sp>
    </p:spTree>
    <p:extLst>
      <p:ext uri="{BB962C8B-B14F-4D97-AF65-F5344CB8AC3E}">
        <p14:creationId xmlns:p14="http://schemas.microsoft.com/office/powerpoint/2010/main" val="1277982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1"/>
            <a:ext cx="2945659" cy="495428"/>
          </a:xfrm>
          <a:prstGeom prst="rect">
            <a:avLst/>
          </a:prstGeom>
        </p:spPr>
        <p:txBody>
          <a:bodyPr vert="horz" lIns="90736" tIns="45368" rIns="90736" bIns="45368" rtlCol="0"/>
          <a:lstStyle>
            <a:lvl1pPr algn="l">
              <a:defRPr sz="1200"/>
            </a:lvl1pPr>
          </a:lstStyle>
          <a:p>
            <a:endParaRPr lang="lt-LT"/>
          </a:p>
        </p:txBody>
      </p:sp>
      <p:sp>
        <p:nvSpPr>
          <p:cNvPr id="3" name="Datos vietos rezervavimo ženklas 2"/>
          <p:cNvSpPr>
            <a:spLocks noGrp="1"/>
          </p:cNvSpPr>
          <p:nvPr>
            <p:ph type="dt" idx="1"/>
          </p:nvPr>
        </p:nvSpPr>
        <p:spPr>
          <a:xfrm>
            <a:off x="3850445" y="1"/>
            <a:ext cx="2945659" cy="495428"/>
          </a:xfrm>
          <a:prstGeom prst="rect">
            <a:avLst/>
          </a:prstGeom>
        </p:spPr>
        <p:txBody>
          <a:bodyPr vert="horz" lIns="90736" tIns="45368" rIns="90736" bIns="45368" rtlCol="0"/>
          <a:lstStyle>
            <a:lvl1pPr algn="r">
              <a:defRPr sz="1200"/>
            </a:lvl1pPr>
          </a:lstStyle>
          <a:p>
            <a:fld id="{C0149954-A996-43FA-B00E-13525BF9960D}" type="datetimeFigureOut">
              <a:rPr lang="lt-LT" smtClean="0"/>
              <a:pPr/>
              <a:t>2014.08.27</a:t>
            </a:fld>
            <a:endParaRPr lang="lt-LT"/>
          </a:p>
        </p:txBody>
      </p:sp>
      <p:sp>
        <p:nvSpPr>
          <p:cNvPr id="4" name="Skaidrės vaizdo vietos rezervavimo ženklas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0736" tIns="45368" rIns="90736" bIns="45368" rtlCol="0" anchor="ctr"/>
          <a:lstStyle/>
          <a:p>
            <a:endParaRPr lang="lt-LT"/>
          </a:p>
        </p:txBody>
      </p:sp>
      <p:sp>
        <p:nvSpPr>
          <p:cNvPr id="5" name="Pastabų vietos rezervavimo ženklas 4"/>
          <p:cNvSpPr>
            <a:spLocks noGrp="1"/>
          </p:cNvSpPr>
          <p:nvPr>
            <p:ph type="body" sz="quarter" idx="3"/>
          </p:nvPr>
        </p:nvSpPr>
        <p:spPr>
          <a:xfrm>
            <a:off x="679768" y="4751984"/>
            <a:ext cx="5438140" cy="3887986"/>
          </a:xfrm>
          <a:prstGeom prst="rect">
            <a:avLst/>
          </a:prstGeom>
        </p:spPr>
        <p:txBody>
          <a:bodyPr vert="horz" lIns="90736" tIns="45368" rIns="90736" bIns="45368"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1" y="9378826"/>
            <a:ext cx="2945659" cy="495427"/>
          </a:xfrm>
          <a:prstGeom prst="rect">
            <a:avLst/>
          </a:prstGeom>
        </p:spPr>
        <p:txBody>
          <a:bodyPr vert="horz" lIns="90736" tIns="45368" rIns="90736" bIns="45368"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50445" y="9378826"/>
            <a:ext cx="2945659" cy="495427"/>
          </a:xfrm>
          <a:prstGeom prst="rect">
            <a:avLst/>
          </a:prstGeom>
        </p:spPr>
        <p:txBody>
          <a:bodyPr vert="horz" lIns="90736" tIns="45368" rIns="90736" bIns="45368" rtlCol="0" anchor="b"/>
          <a:lstStyle>
            <a:lvl1pPr algn="r">
              <a:defRPr sz="1200"/>
            </a:lvl1pPr>
          </a:lstStyle>
          <a:p>
            <a:fld id="{EF6BFA65-4863-4975-B10E-71B57DBFC485}" type="slidenum">
              <a:rPr lang="lt-LT" smtClean="0"/>
              <a:pPr/>
              <a:t>‹#›</a:t>
            </a:fld>
            <a:endParaRPr lang="lt-LT"/>
          </a:p>
        </p:txBody>
      </p:sp>
    </p:spTree>
    <p:extLst>
      <p:ext uri="{BB962C8B-B14F-4D97-AF65-F5344CB8AC3E}">
        <p14:creationId xmlns:p14="http://schemas.microsoft.com/office/powerpoint/2010/main" val="3181090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Shape 250"/>
          <p:cNvSpPr>
            <a:spLocks noGrp="1" noRot="1" noChangeAspect="1" noTextEdit="1"/>
          </p:cNvSpPr>
          <p:nvPr>
            <p:ph type="sldImg" idx="2"/>
          </p:nvPr>
        </p:nvSpPr>
        <p:spPr>
          <a:xfrm>
            <a:off x="0" y="814388"/>
            <a:ext cx="0" cy="0"/>
          </a:xfrm>
          <a:custGeom>
            <a:avLst/>
            <a:gdLst>
              <a:gd name="T0" fmla="*/ 0 w 120000"/>
              <a:gd name="T1" fmla="*/ 0 h 120000"/>
              <a:gd name="T2" fmla="*/ 0 w 120000"/>
              <a:gd name="T3" fmla="*/ 0 h 120000"/>
              <a:gd name="T4" fmla="*/ 0 w 120000"/>
              <a:gd name="T5" fmla="*/ 0 h 120000"/>
              <a:gd name="T6" fmla="*/ 0 w 120000"/>
              <a:gd name="T7" fmla="*/ 0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solidFill>
              <a:srgbClr val="000000"/>
            </a:solidFill>
            <a:round/>
            <a:headEnd type="none" w="med" len="med"/>
            <a:tailEnd type="none" w="med" len="med"/>
          </a:ln>
        </p:spPr>
      </p:sp>
      <p:sp>
        <p:nvSpPr>
          <p:cNvPr id="64515" name="Shape 251"/>
          <p:cNvSpPr>
            <a:spLocks noGrp="1"/>
          </p:cNvSpPr>
          <p:nvPr>
            <p:ph type="body" idx="1"/>
          </p:nvPr>
        </p:nvSpPr>
        <p:spPr>
          <a:xfrm>
            <a:off x="673416" y="6030238"/>
            <a:ext cx="5392081" cy="2937148"/>
          </a:xfrm>
          <a:noFill/>
          <a:extLst>
            <a:ext uri="{91240B29-F687-4F45-9708-019B960494DF}">
              <a14:hiddenLine xmlns:a14="http://schemas.microsoft.com/office/drawing/2010/main" w="9525">
                <a:solidFill>
                  <a:srgbClr val="000000"/>
                </a:solidFill>
                <a:miter lim="800000"/>
                <a:headEnd/>
                <a:tailEnd/>
              </a14:hiddenLine>
            </a:ext>
          </a:extLst>
        </p:spPr>
        <p:txBody>
          <a:bodyPr lIns="90721" tIns="90721" rIns="90721" bIns="90721" anchor="ctr">
            <a:spAutoFit/>
          </a:bodyPr>
          <a:lstStyle/>
          <a:p>
            <a:r>
              <a:rPr lang="lt-LT" altLang="lt-LT" smtClean="0"/>
              <a:t>1. Asmens lygmuo. Mokytojai turi pažinti savo mokinius ir su jais atitinkamai organizuoti veiklą, nukreipti.</a:t>
            </a:r>
          </a:p>
          <a:p>
            <a:r>
              <a:rPr lang="lt-LT" altLang="lt-LT" smtClean="0"/>
              <a:t>2. Ugdymo turinio lygmuo. Reikia išlyginti duobes, išvengti slenksčių tarp pradinio pagrindinio, vidurinio, aukštojo, profesinio mokymo. Ne konkuravimas dėl išlikimo, o bendradarbiavimas dėl vaiko sėkmės. Jungtinė mokykla - geras pavyzdys.</a:t>
            </a:r>
          </a:p>
          <a:p>
            <a:r>
              <a:rPr lang="lt-LT" altLang="lt-LT" smtClean="0"/>
              <a:t>3. Institucijos lygmuo. Integralus požiūris, komandinis darbas, dialogas, socialinė partnerystė</a:t>
            </a:r>
          </a:p>
          <a:p>
            <a:r>
              <a:rPr lang="lt-LT" altLang="lt-LT" smtClean="0"/>
              <a:t>4.  Sistemos lygmuo. Pasiekimų, mokyklų veiklos, mokytojų ir vadovų veiklos vertinimas turi būti  sisteminis, skaidrus, siejamas su procesų tobulinimu, valdymo sprendimų priėmimu ir atsakomybėmis už rezultatus. Informacija apie mokinių pasiekimus (kuriama profilių sistema), klasės, mokyklos, savivaldybių lygmenyje turi būti atvira, prieinama, diskutuojama šeimose, mokyklų, švietimiečių bendruomenėse. </a:t>
            </a:r>
          </a:p>
          <a:p>
            <a:r>
              <a:rPr lang="lt-LT" altLang="lt-LT" smtClean="0"/>
              <a:t/>
            </a:r>
            <a:br>
              <a:rPr lang="lt-LT" altLang="lt-LT" smtClean="0"/>
            </a:br>
            <a:endParaRPr lang="en-US" altLang="en-US" smtClean="0"/>
          </a:p>
        </p:txBody>
      </p:sp>
    </p:spTree>
    <p:extLst>
      <p:ext uri="{BB962C8B-B14F-4D97-AF65-F5344CB8AC3E}">
        <p14:creationId xmlns:p14="http://schemas.microsoft.com/office/powerpoint/2010/main" val="2739208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Shape 124"/>
          <p:cNvSpPr>
            <a:spLocks noGrp="1" noRot="1" noChangeAspect="1" noTextEdit="1"/>
          </p:cNvSpPr>
          <p:nvPr>
            <p:ph type="sldImg" idx="2"/>
          </p:nvPr>
        </p:nvSpPr>
        <p:spPr>
          <a:xfrm>
            <a:off x="0" y="814388"/>
            <a:ext cx="0" cy="0"/>
          </a:xfrm>
          <a:custGeom>
            <a:avLst/>
            <a:gdLst>
              <a:gd name="T0" fmla="*/ 0 w 120000"/>
              <a:gd name="T1" fmla="*/ 0 h 120000"/>
              <a:gd name="T2" fmla="*/ 0 w 120000"/>
              <a:gd name="T3" fmla="*/ 0 h 120000"/>
              <a:gd name="T4" fmla="*/ 0 w 120000"/>
              <a:gd name="T5" fmla="*/ 0 h 120000"/>
              <a:gd name="T6" fmla="*/ 0 w 120000"/>
              <a:gd name="T7" fmla="*/ 0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solidFill>
              <a:srgbClr val="000000"/>
            </a:solidFill>
            <a:miter lim="800000"/>
            <a:headEnd type="none" w="med" len="med"/>
            <a:tailEnd type="none" w="med" len="med"/>
          </a:ln>
        </p:spPr>
      </p:sp>
      <p:sp>
        <p:nvSpPr>
          <p:cNvPr id="27651" name="Shape 125"/>
          <p:cNvSpPr>
            <a:spLocks noGrp="1"/>
          </p:cNvSpPr>
          <p:nvPr>
            <p:ph type="body" idx="1"/>
          </p:nvPr>
        </p:nvSpPr>
        <p:spPr>
          <a:xfrm>
            <a:off x="673416" y="5088648"/>
            <a:ext cx="5392081" cy="7253942"/>
          </a:xfrm>
          <a:noFill/>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t-LT" altLang="lt-LT" b="1" dirty="0" smtClean="0"/>
              <a:t>Analizė rodo, kad koncentruotis turime į 4 sritis, kurios esmingai įtakoja pasiekimus. ŠIOMIS KRYPTIMIS SUPLANUOTOS IR 2014-2020 ES FINANIUINĖS PERSPEKTYVOS REMIAMOS INICIATYVOS.</a:t>
            </a:r>
            <a:endParaRPr lang="lt-LT" altLang="lt-LT" dirty="0" smtClean="0"/>
          </a:p>
          <a:p>
            <a:r>
              <a:rPr lang="lt-LT" altLang="lt-LT" dirty="0" smtClean="0"/>
              <a:t/>
            </a:r>
            <a:br>
              <a:rPr lang="lt-LT" altLang="lt-LT" dirty="0" smtClean="0"/>
            </a:br>
            <a:r>
              <a:rPr lang="lt-LT" altLang="lt-LT" u="sng" dirty="0" smtClean="0"/>
              <a:t>1. Socialinis, ekonominis ir kultūrinis kontekstas (SEK). </a:t>
            </a:r>
            <a:r>
              <a:rPr lang="lt-LT" altLang="lt-LT" dirty="0" smtClean="0"/>
              <a:t>Mokiniams iš socialiai  nepalankios aplinkos reiktų sudaryti galimybes ilgiau pabūti saugioje aplinkoje, kurioje teikiama specialistų pagalba, sudaryta galimybė paruošti namų darbus, plėsti socialinius įgūdžius, formuoti atitinkamas vertybes ir nuostatas, planuotis ateities perspektyvas ir sistemiškai rengtis jų įgyvendinimui. Šiam tikslui turi tarnauti ir atnaujinama mokyklų infrastruktūra (pvz., kaime gerai veikiantys daugiafunkciniai), ir žmogiškųjų išteklių programomis finansuojamos veiklos (neformaliojo ugdymo iniciatyvos, visos dienos mokykla, </a:t>
            </a:r>
            <a:r>
              <a:rPr lang="lt-LT" altLang="lt-LT" dirty="0" err="1" smtClean="0"/>
              <a:t>ikiprofesinis</a:t>
            </a:r>
            <a:r>
              <a:rPr lang="lt-LT" altLang="lt-LT" dirty="0" smtClean="0"/>
              <a:t> ugdymas, karjeros planavimas ir pan.)</a:t>
            </a:r>
          </a:p>
          <a:p>
            <a:r>
              <a:rPr lang="lt-LT" altLang="lt-LT" dirty="0" smtClean="0"/>
              <a:t/>
            </a:r>
            <a:br>
              <a:rPr lang="lt-LT" altLang="lt-LT" dirty="0" smtClean="0"/>
            </a:br>
            <a:r>
              <a:rPr lang="lt-LT" altLang="lt-LT" u="sng" dirty="0" smtClean="0"/>
              <a:t>2. Procesas  </a:t>
            </a:r>
            <a:r>
              <a:rPr lang="lt-LT" altLang="lt-LT" dirty="0" smtClean="0"/>
              <a:t> Ugdymo planas turi sudaryti galimybes lanksčiam, efektyviam mokymo ir mokymosi procesui mokykloje. gerinant mokinių skaitymo, rašymo , gamtamokslinius ir matematinius gebėjimus labai svarbu  kokybiškas mokymo ir mokymosi procesas. Labai svarbu, kad įvyktų numatytas pamokų skaičius, kad pamokoje būtų dirbame efektyviai.</a:t>
            </a:r>
          </a:p>
          <a:p>
            <a:r>
              <a:rPr lang="lt-LT" altLang="lt-LT" dirty="0" smtClean="0"/>
              <a:t/>
            </a:r>
            <a:br>
              <a:rPr lang="lt-LT" altLang="lt-LT" dirty="0" smtClean="0"/>
            </a:br>
            <a:r>
              <a:rPr lang="lt-LT" altLang="lt-LT" u="sng" dirty="0" smtClean="0"/>
              <a:t>3. Motyvacija.</a:t>
            </a:r>
            <a:r>
              <a:rPr lang="lt-LT" altLang="lt-LT" dirty="0" smtClean="0"/>
              <a:t> Atnaujinama infrastruktūra, ugdymo turinys, mokymo organizavimo formos, neformaliojo ugdymo iniciatyvos, vertinimo sistema turi stiprinti mokinių vidinę motyvaciją mokytis ir pamažu dominuoti prieš mažesnį efektą duodančias išorinio motyvavimo mokytis (pavyzdžiui, ilgalaikis testų dominavimas) priemones, kurios šiuo metu yra pagrindinės ir turi gana ribotą poveikį ilgalaikėje perspektyvoje.</a:t>
            </a:r>
          </a:p>
          <a:p>
            <a:r>
              <a:rPr lang="lt-LT" altLang="lt-LT" dirty="0" smtClean="0"/>
              <a:t/>
            </a:r>
            <a:br>
              <a:rPr lang="lt-LT" altLang="lt-LT" dirty="0" smtClean="0"/>
            </a:br>
            <a:r>
              <a:rPr lang="lt-LT" altLang="lt-LT" u="sng" dirty="0" smtClean="0"/>
              <a:t>4. Valdymas, vertinimas, atsakomybė. </a:t>
            </a:r>
            <a:r>
              <a:rPr lang="lt-LT" altLang="lt-LT" dirty="0" smtClean="0"/>
              <a:t>Pasiekimų, mokyklų veiklos, mokytojų ir vadovų veiklos vertinimas turi būti  sisteminis, skaidrus, siejamas su procesų tobulinimu, valdymo sprendimų priėmimu ir atsakomybėmis už rezultatus. Informacija apie mokinių pasiekimus (kuriama profilių sistema), klasės, mokyklos, savivaldybių lygmenyje turi būti atvira, prieinama, diskutuojama šeimose, mokyklų, </a:t>
            </a:r>
            <a:r>
              <a:rPr lang="lt-LT" altLang="lt-LT" dirty="0" err="1" smtClean="0"/>
              <a:t>švietimiečių</a:t>
            </a:r>
            <a:r>
              <a:rPr lang="lt-LT" altLang="lt-LT" dirty="0" smtClean="0"/>
              <a:t> bendruomenėse. Pastangos turi būti bendros.</a:t>
            </a:r>
          </a:p>
          <a:p>
            <a:r>
              <a:rPr lang="lt-LT" altLang="lt-LT" dirty="0" smtClean="0"/>
              <a:t/>
            </a:r>
            <a:br>
              <a:rPr lang="lt-LT" altLang="lt-LT" dirty="0" smtClean="0"/>
            </a:br>
            <a:r>
              <a:rPr lang="lt-LT" altLang="lt-LT" b="1" u="sng" dirty="0" smtClean="0"/>
              <a:t>Veiksmų dermė ir pasiteisinusių sprendimų panaudojimas</a:t>
            </a:r>
            <a:r>
              <a:rPr lang="lt-LT" altLang="lt-LT" b="1" dirty="0" smtClean="0"/>
              <a:t>. Sieksime koordinuoti ir derinti veiksmus nacionaliniu, savivaldybės, mokyklos lygmenimis pasiremiant jau įgyvendinamų projektų patirtimi, sukurtais produktais, geriausia praktika.</a:t>
            </a:r>
            <a:endParaRPr lang="lt-LT" altLang="lt-LT" dirty="0" smtClean="0"/>
          </a:p>
          <a:p>
            <a:r>
              <a:rPr lang="lt-LT" altLang="lt-LT" dirty="0" smtClean="0"/>
              <a:t/>
            </a:r>
            <a:br>
              <a:rPr lang="lt-LT" altLang="lt-LT" dirty="0" smtClean="0"/>
            </a:br>
            <a:endParaRPr lang="en-US" altLang="en-US" b="1" dirty="0" smtClean="0"/>
          </a:p>
        </p:txBody>
      </p:sp>
    </p:spTree>
    <p:extLst>
      <p:ext uri="{BB962C8B-B14F-4D97-AF65-F5344CB8AC3E}">
        <p14:creationId xmlns:p14="http://schemas.microsoft.com/office/powerpoint/2010/main" val="2981610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Pvz., gerai veikiantys daugiafunkciniai centrai gerina socialinį, ekonominį ir kultūrinį kontekstą. Tai daro įtaką mokinių pasiekimams. Mokiniai iš socialiai  nepalankios aplinkos gali ilgiau pabūti saugioje aplinkoje, gali paruošti namų darbus.</a:t>
            </a:r>
          </a:p>
          <a:p>
            <a:r>
              <a:rPr lang="lt-LT" dirty="0" smtClean="0"/>
              <a:t>Gerinant mokinių skaitymo, rašymo , gamtamokslinius ir matematinius gebėjimus labai svarbu  kokybiškas mokymo ir mokymosi procesas. Labai svarbu, kad įvyktų numatytas pamokų skaičius, kad pamokoje būtų dirbame efektyviai. Lietuvoje mokslai metai vieni iš trumpiausių, trumpesnius turi tik Latvija. Mokymosi trukmė turi įtakos ir mokymosi rezultatams.</a:t>
            </a:r>
          </a:p>
          <a:p>
            <a:endParaRPr lang="lt-LT" dirty="0" smtClean="0"/>
          </a:p>
          <a:p>
            <a:r>
              <a:rPr lang="lt-LT" dirty="0" smtClean="0"/>
              <a:t>Daug mokinių ateina į mokyklą iš socialiai nesaugios aplinkos, nors mokykloje jie pamaitinami , bet mokymosi trukmė buvimo mokykloje pakankamai trumpa mokiniai grįžę iš mokyklos vėl patenka į nesaugią aplinką, kur nėra kam jiems padėti paruošti namų darbus, padėti mokytis. Prasideda mokymosi spragos. </a:t>
            </a:r>
          </a:p>
          <a:p>
            <a:r>
              <a:rPr lang="lt-LT" dirty="0" smtClean="0"/>
              <a:t>Tolstant mokinių gyvenamajai vietai nuo mokyklos, nes mokyklos didinamos . Mokių buvimą mokykloje labai apsprendžia mokinių vežiojimas. Dažna mokyklą mokinius į mokyklą veža labai dideliu spinduliu. Po pamokų tuoj pat išveža į namus. Tokiu būdu mokiniams ribojama neformalus ugdymas.</a:t>
            </a:r>
          </a:p>
          <a:p>
            <a:r>
              <a:rPr lang="lt-LT" dirty="0" smtClean="0"/>
              <a:t>Sprendžiant šį klausimą labai svarbu kurti visos dienos mokyklą</a:t>
            </a:r>
            <a:endParaRPr lang="lt-LT" dirty="0"/>
          </a:p>
        </p:txBody>
      </p:sp>
      <p:sp>
        <p:nvSpPr>
          <p:cNvPr id="4" name="Skaidrės numerio vietos rezervavimo ženklas 3"/>
          <p:cNvSpPr>
            <a:spLocks noGrp="1"/>
          </p:cNvSpPr>
          <p:nvPr>
            <p:ph type="sldNum" sz="quarter" idx="10"/>
          </p:nvPr>
        </p:nvSpPr>
        <p:spPr/>
        <p:txBody>
          <a:bodyPr/>
          <a:lstStyle/>
          <a:p>
            <a:fld id="{EF6BFA65-4863-4975-B10E-71B57DBFC485}" type="slidenum">
              <a:rPr lang="lt-LT" smtClean="0"/>
              <a:pPr/>
              <a:t>4</a:t>
            </a:fld>
            <a:endParaRPr lang="lt-LT"/>
          </a:p>
        </p:txBody>
      </p:sp>
    </p:spTree>
    <p:extLst>
      <p:ext uri="{BB962C8B-B14F-4D97-AF65-F5344CB8AC3E}">
        <p14:creationId xmlns:p14="http://schemas.microsoft.com/office/powerpoint/2010/main" val="2027225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Parengtas aprašo projektas ir paskelbtas ministerijos svetainėje. Siūlymus ir pastabas teikti iki rugsėjo 15 d.</a:t>
            </a:r>
          </a:p>
          <a:p>
            <a:r>
              <a:rPr lang="lt-LT" dirty="0" smtClean="0"/>
              <a:t>	Aprašas – tai švietimo bendruomenės susitarimai dėl pradinio, pagrindinio ir vidurinio ugdymo programų tikslų ir laukiamų ugdymo(</a:t>
            </a:r>
            <a:r>
              <a:rPr lang="lt-LT" dirty="0" err="1" smtClean="0"/>
              <a:t>si</a:t>
            </a:r>
            <a:r>
              <a:rPr lang="lt-LT" dirty="0" smtClean="0"/>
              <a:t>) rezultatų – mokinių asmens brandos ir gyvenimui šiuolaikinėje visuomenėje būtinų kompetencijų.  Šių ugdymo tikslų pasieksime tik tuomet, kai bendrasis ugdymas bus grindžiamas  mokinių ir mokytojų dialogine sąveika, skatins kiekvieną mokinį aktyviai kurti savo prasmes ir žinojimą, kai mokykla taps visiems mokiniams draugiška mokymosi, bendradarbiavimo ir kūrybos vieta. </a:t>
            </a:r>
          </a:p>
          <a:p>
            <a:r>
              <a:rPr lang="lt-LT" dirty="0" smtClean="0"/>
              <a:t>Apraše pateikiami bendri principai ir nuostatos, kuriais remiantis formuojamas į kompetencijų ugdymą orientuotas bendrojo ugdymo programų turinys, įgyvendinamas ugdymo(</a:t>
            </a:r>
            <a:r>
              <a:rPr lang="lt-LT" dirty="0" err="1" smtClean="0"/>
              <a:t>si</a:t>
            </a:r>
            <a:r>
              <a:rPr lang="lt-LT" dirty="0" smtClean="0"/>
              <a:t>) procesas, kuriamos ugdymo(</a:t>
            </a:r>
            <a:r>
              <a:rPr lang="lt-LT" dirty="0" err="1" smtClean="0"/>
              <a:t>si</a:t>
            </a:r>
            <a:r>
              <a:rPr lang="lt-LT" dirty="0" smtClean="0"/>
              <a:t>) aplinkos, vertinami mokinių pasiekimai bei pažanga. Kartu atskleidžiami pradinio, pagrindinio ir vidurinio ugdymo programų specifiniai bruožai, atspindintys mokinių amžiaus tarpsnio ypatumus, jų patirtį, besikeičiančius poreikius ir interesus.  </a:t>
            </a:r>
          </a:p>
          <a:p>
            <a:r>
              <a:rPr lang="lt-LT" dirty="0" smtClean="0"/>
              <a:t>Suderintas ir nuoseklus bendrojo ugdymo programų įgyvendinimas padės užtikrinti ugdymo kokybę ir pasiekti geresnius mokinių ugdymo(</a:t>
            </a:r>
            <a:r>
              <a:rPr lang="lt-LT" dirty="0" err="1" smtClean="0"/>
              <a:t>si</a:t>
            </a:r>
            <a:r>
              <a:rPr lang="lt-LT" dirty="0" smtClean="0"/>
              <a:t>) rezultatus</a:t>
            </a:r>
          </a:p>
          <a:p>
            <a:r>
              <a:rPr lang="lt-LT" dirty="0" smtClean="0"/>
              <a:t> Aprašą sudaro: Bendrosios nuostatos; Bendrojo ugdymo kaitos kryptys; Bendrojo ugdymo programų rengimo ir vykdymo principai; Bendrojo ugdymo programų paskirtis; Bendrojo ugdymo tikslai ir uždaviniai; Mokinių ugdymo(</a:t>
            </a:r>
            <a:r>
              <a:rPr lang="lt-LT" dirty="0" err="1" smtClean="0"/>
              <a:t>si</a:t>
            </a:r>
            <a:r>
              <a:rPr lang="lt-LT" dirty="0" smtClean="0"/>
              <a:t>) rezultatai; Bendrojo ugdymo programų turinio struktūra; Ugdymo(</a:t>
            </a:r>
            <a:r>
              <a:rPr lang="lt-LT" dirty="0" err="1" smtClean="0"/>
              <a:t>si</a:t>
            </a:r>
            <a:r>
              <a:rPr lang="lt-LT" dirty="0" smtClean="0"/>
              <a:t>) proceso bruožai ir jo dalyvių vaidmenys; Ugdymo(</a:t>
            </a:r>
            <a:r>
              <a:rPr lang="lt-LT" dirty="0" err="1" smtClean="0"/>
              <a:t>si</a:t>
            </a:r>
            <a:r>
              <a:rPr lang="lt-LT" dirty="0" smtClean="0"/>
              <a:t>) aplinkos; Mokinių pasiekimų ir pažangos vertinimas ir įsivertinimas; Bendrojo ugdymo kokybės užtikrinimas; Baigiamosios nuostatos.</a:t>
            </a:r>
          </a:p>
          <a:p>
            <a:r>
              <a:rPr lang="lt-LT" dirty="0" smtClean="0"/>
              <a:t>Apraše aptarti mokinių  Ugdymo(</a:t>
            </a:r>
            <a:r>
              <a:rPr lang="lt-LT" dirty="0" err="1" smtClean="0"/>
              <a:t>si</a:t>
            </a:r>
            <a:r>
              <a:rPr lang="lt-LT" dirty="0" smtClean="0"/>
              <a:t>) rezultatai, kurie  apima žinių ir supratimo, gebėjimų bei nuostatų visumą, t. y. kompetencijas mokytis ir veikti asmeniniame, kultūriniame, pilietiniame, socialiniame ir (ar) profesiniame kontekste. Ugdymo(</a:t>
            </a:r>
            <a:r>
              <a:rPr lang="lt-LT" dirty="0" err="1" smtClean="0"/>
              <a:t>si</a:t>
            </a:r>
            <a:r>
              <a:rPr lang="lt-LT" dirty="0" smtClean="0"/>
              <a:t>) rezultatai siejami su tikslu sėkmingai kurti asmeninį gyvenimą ir tobulėti, integruotis į visuomenę, pasirengti aukštesnio lygio ugdymo programai ir (ar) profesinei veiklai.</a:t>
            </a:r>
          </a:p>
          <a:p>
            <a:r>
              <a:rPr lang="lt-LT" dirty="0" smtClean="0"/>
              <a:t>Aprašuose numatyta pradinio, pagrindinio, vidurinio ugdymo bendrojo ugdymo programų struktūra:</a:t>
            </a:r>
          </a:p>
          <a:p>
            <a:r>
              <a:rPr lang="lt-LT" dirty="0" smtClean="0"/>
              <a:t>Pvz., Pagrindinio ugdymo programos turinį sudaro penkios, giminingus dalykus jungiančios, ugdymo(</a:t>
            </a:r>
            <a:r>
              <a:rPr lang="lt-LT" dirty="0" err="1" smtClean="0"/>
              <a:t>si</a:t>
            </a:r>
            <a:r>
              <a:rPr lang="lt-LT" dirty="0" smtClean="0"/>
              <a:t>) sritys: dorinis ugdymas (etika arba tradicinės religinės bendruomenės ar bendrijos tikyba); kalbos (lietuvių kalbos ir literatūros; baltarusių, lenkų, rusų, vokiečių ir kitos gimtosios kalbos; anglų, prancūzų, rusų, vokiečių ir kitos užsienio kalbos); matematinis, gamtamokslinis ir technologinis ugdymas (matematika; integruotas gamtos mokslų kursas; biologija, fizika, chemija; technologijos; informacinės technologijos ir kt.);  socialinis ugdymas (istorija, geografija, ekonomika ir verslumas, kūno kultūra, žmogaus sauga ir kt.); meninis ugdymas (dailė, muzika, teatras, šokis, šiuolaikiniai menai ir kt.).</a:t>
            </a:r>
          </a:p>
          <a:p>
            <a:endParaRPr lang="lt-LT" dirty="0" smtClean="0"/>
          </a:p>
          <a:p>
            <a:r>
              <a:rPr lang="lt-LT" dirty="0" smtClean="0"/>
              <a:t>Atsižvelgiant į Aprašą turėtų būti  rengiami pradinio, pagrindinio ir vidurinio ugdymo turinį ir jo įgyvendinimą reglamentuojantys nacionaliniai ir kiti švietimo dokumentai, orientuojamas mokinių pažangos ir pasiekimų vertinimas </a:t>
            </a:r>
            <a:endParaRPr lang="lt-LT" dirty="0"/>
          </a:p>
        </p:txBody>
      </p:sp>
      <p:sp>
        <p:nvSpPr>
          <p:cNvPr id="4" name="Skaidrės numerio vietos rezervavimo ženklas 3"/>
          <p:cNvSpPr>
            <a:spLocks noGrp="1"/>
          </p:cNvSpPr>
          <p:nvPr>
            <p:ph type="sldNum" sz="quarter" idx="10"/>
          </p:nvPr>
        </p:nvSpPr>
        <p:spPr/>
        <p:txBody>
          <a:bodyPr/>
          <a:lstStyle/>
          <a:p>
            <a:fld id="{EF6BFA65-4863-4975-B10E-71B57DBFC485}" type="slidenum">
              <a:rPr lang="lt-LT" smtClean="0"/>
              <a:pPr/>
              <a:t>5</a:t>
            </a:fld>
            <a:endParaRPr lang="lt-LT"/>
          </a:p>
        </p:txBody>
      </p:sp>
    </p:spTree>
    <p:extLst>
      <p:ext uri="{BB962C8B-B14F-4D97-AF65-F5344CB8AC3E}">
        <p14:creationId xmlns:p14="http://schemas.microsoft.com/office/powerpoint/2010/main" val="3387870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02BDF12-4680-4E7D-92F2-8E69E55A1882}" type="slidenum">
              <a:rPr lang="lt-LT" smtClean="0"/>
              <a:pPr/>
              <a:t>‹#›</a:t>
            </a:fld>
            <a:endParaRPr lang="lt-LT"/>
          </a:p>
        </p:txBody>
      </p:sp>
      <p:pic>
        <p:nvPicPr>
          <p:cNvPr id="7" name="Paveikslėlis 6"/>
          <p:cNvPicPr>
            <a:picLocks noChangeAspect="1"/>
          </p:cNvPicPr>
          <p:nvPr userDrawn="1"/>
        </p:nvPicPr>
        <p:blipFill>
          <a:blip r:embed="rId2"/>
          <a:stretch>
            <a:fillRect/>
          </a:stretch>
        </p:blipFill>
        <p:spPr>
          <a:xfrm>
            <a:off x="0" y="23813"/>
            <a:ext cx="1905000" cy="838200"/>
          </a:xfrm>
          <a:prstGeom prst="rect">
            <a:avLst/>
          </a:prstGeom>
        </p:spPr>
      </p:pic>
    </p:spTree>
    <p:extLst>
      <p:ext uri="{BB962C8B-B14F-4D97-AF65-F5344CB8AC3E}">
        <p14:creationId xmlns:p14="http://schemas.microsoft.com/office/powerpoint/2010/main" val="119331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02BDF12-4680-4E7D-92F2-8E69E55A1882}" type="slidenum">
              <a:rPr lang="lt-LT" smtClean="0"/>
              <a:pPr/>
              <a:t>‹#›</a:t>
            </a:fld>
            <a:endParaRPr lang="lt-LT"/>
          </a:p>
        </p:txBody>
      </p:sp>
    </p:spTree>
    <p:extLst>
      <p:ext uri="{BB962C8B-B14F-4D97-AF65-F5344CB8AC3E}">
        <p14:creationId xmlns:p14="http://schemas.microsoft.com/office/powerpoint/2010/main" val="393884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02BDF12-4680-4E7D-92F2-8E69E55A1882}" type="slidenum">
              <a:rPr lang="lt-LT" smtClean="0"/>
              <a:pPr/>
              <a:t>‹#›</a:t>
            </a:fld>
            <a:endParaRPr lang="lt-LT"/>
          </a:p>
        </p:txBody>
      </p:sp>
    </p:spTree>
    <p:extLst>
      <p:ext uri="{BB962C8B-B14F-4D97-AF65-F5344CB8AC3E}">
        <p14:creationId xmlns:p14="http://schemas.microsoft.com/office/powerpoint/2010/main" val="28365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02BDF12-4680-4E7D-92F2-8E69E55A1882}" type="slidenum">
              <a:rPr lang="lt-LT" smtClean="0"/>
              <a:pPr/>
              <a:t>‹#›</a:t>
            </a:fld>
            <a:endParaRPr lang="lt-LT"/>
          </a:p>
        </p:txBody>
      </p:sp>
      <p:pic>
        <p:nvPicPr>
          <p:cNvPr id="7" name="Paveikslėlis 6"/>
          <p:cNvPicPr>
            <a:picLocks noChangeAspect="1"/>
          </p:cNvPicPr>
          <p:nvPr userDrawn="1"/>
        </p:nvPicPr>
        <p:blipFill>
          <a:blip r:embed="rId2"/>
          <a:stretch>
            <a:fillRect/>
          </a:stretch>
        </p:blipFill>
        <p:spPr>
          <a:xfrm>
            <a:off x="0" y="-32657"/>
            <a:ext cx="1905000" cy="838200"/>
          </a:xfrm>
          <a:prstGeom prst="rect">
            <a:avLst/>
          </a:prstGeom>
        </p:spPr>
      </p:pic>
    </p:spTree>
    <p:extLst>
      <p:ext uri="{BB962C8B-B14F-4D97-AF65-F5344CB8AC3E}">
        <p14:creationId xmlns:p14="http://schemas.microsoft.com/office/powerpoint/2010/main" val="170999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02BDF12-4680-4E7D-92F2-8E69E55A1882}" type="slidenum">
              <a:rPr lang="lt-LT" smtClean="0"/>
              <a:pPr/>
              <a:t>‹#›</a:t>
            </a:fld>
            <a:endParaRPr lang="lt-LT"/>
          </a:p>
        </p:txBody>
      </p:sp>
      <p:pic>
        <p:nvPicPr>
          <p:cNvPr id="7" name="Paveikslėlis 6"/>
          <p:cNvPicPr>
            <a:picLocks noChangeAspect="1"/>
          </p:cNvPicPr>
          <p:nvPr userDrawn="1"/>
        </p:nvPicPr>
        <p:blipFill>
          <a:blip r:embed="rId2"/>
          <a:stretch>
            <a:fillRect/>
          </a:stretch>
        </p:blipFill>
        <p:spPr>
          <a:xfrm>
            <a:off x="0" y="0"/>
            <a:ext cx="1905000" cy="838200"/>
          </a:xfrm>
          <a:prstGeom prst="rect">
            <a:avLst/>
          </a:prstGeom>
        </p:spPr>
      </p:pic>
    </p:spTree>
    <p:extLst>
      <p:ext uri="{BB962C8B-B14F-4D97-AF65-F5344CB8AC3E}">
        <p14:creationId xmlns:p14="http://schemas.microsoft.com/office/powerpoint/2010/main" val="42444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02BDF12-4680-4E7D-92F2-8E69E55A1882}" type="slidenum">
              <a:rPr lang="lt-LT" smtClean="0"/>
              <a:pPr/>
              <a:t>‹#›</a:t>
            </a:fld>
            <a:endParaRPr lang="lt-LT"/>
          </a:p>
        </p:txBody>
      </p:sp>
      <p:pic>
        <p:nvPicPr>
          <p:cNvPr id="8" name="Paveikslėlis 7"/>
          <p:cNvPicPr>
            <a:picLocks noChangeAspect="1"/>
          </p:cNvPicPr>
          <p:nvPr userDrawn="1"/>
        </p:nvPicPr>
        <p:blipFill>
          <a:blip r:embed="rId2"/>
          <a:stretch>
            <a:fillRect/>
          </a:stretch>
        </p:blipFill>
        <p:spPr>
          <a:xfrm>
            <a:off x="0" y="0"/>
            <a:ext cx="1905000" cy="838200"/>
          </a:xfrm>
          <a:prstGeom prst="rect">
            <a:avLst/>
          </a:prstGeom>
        </p:spPr>
      </p:pic>
    </p:spTree>
    <p:extLst>
      <p:ext uri="{BB962C8B-B14F-4D97-AF65-F5344CB8AC3E}">
        <p14:creationId xmlns:p14="http://schemas.microsoft.com/office/powerpoint/2010/main" val="308335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D02BDF12-4680-4E7D-92F2-8E69E55A1882}" type="slidenum">
              <a:rPr lang="lt-LT" smtClean="0"/>
              <a:pPr/>
              <a:t>‹#›</a:t>
            </a:fld>
            <a:endParaRPr lang="lt-LT"/>
          </a:p>
        </p:txBody>
      </p:sp>
      <p:pic>
        <p:nvPicPr>
          <p:cNvPr id="10" name="Paveikslėlis 9"/>
          <p:cNvPicPr>
            <a:picLocks noChangeAspect="1"/>
          </p:cNvPicPr>
          <p:nvPr userDrawn="1"/>
        </p:nvPicPr>
        <p:blipFill>
          <a:blip r:embed="rId2"/>
          <a:stretch>
            <a:fillRect/>
          </a:stretch>
        </p:blipFill>
        <p:spPr>
          <a:xfrm>
            <a:off x="0" y="0"/>
            <a:ext cx="1905000" cy="838200"/>
          </a:xfrm>
          <a:prstGeom prst="rect">
            <a:avLst/>
          </a:prstGeom>
        </p:spPr>
      </p:pic>
    </p:spTree>
    <p:extLst>
      <p:ext uri="{BB962C8B-B14F-4D97-AF65-F5344CB8AC3E}">
        <p14:creationId xmlns:p14="http://schemas.microsoft.com/office/powerpoint/2010/main" val="314012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D02BDF12-4680-4E7D-92F2-8E69E55A1882}" type="slidenum">
              <a:rPr lang="lt-LT" smtClean="0"/>
              <a:pPr/>
              <a:t>‹#›</a:t>
            </a:fld>
            <a:endParaRPr lang="lt-LT"/>
          </a:p>
        </p:txBody>
      </p:sp>
      <p:pic>
        <p:nvPicPr>
          <p:cNvPr id="6" name="Paveikslėlis 5"/>
          <p:cNvPicPr>
            <a:picLocks noChangeAspect="1"/>
          </p:cNvPicPr>
          <p:nvPr userDrawn="1"/>
        </p:nvPicPr>
        <p:blipFill>
          <a:blip r:embed="rId2"/>
          <a:stretch>
            <a:fillRect/>
          </a:stretch>
        </p:blipFill>
        <p:spPr>
          <a:xfrm>
            <a:off x="0" y="0"/>
            <a:ext cx="1905000" cy="838200"/>
          </a:xfrm>
          <a:prstGeom prst="rect">
            <a:avLst/>
          </a:prstGeom>
        </p:spPr>
      </p:pic>
    </p:spTree>
    <p:extLst>
      <p:ext uri="{BB962C8B-B14F-4D97-AF65-F5344CB8AC3E}">
        <p14:creationId xmlns:p14="http://schemas.microsoft.com/office/powerpoint/2010/main" val="384857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D02BDF12-4680-4E7D-92F2-8E69E55A1882}" type="slidenum">
              <a:rPr lang="lt-LT" smtClean="0"/>
              <a:pPr/>
              <a:t>‹#›</a:t>
            </a:fld>
            <a:endParaRPr lang="lt-LT"/>
          </a:p>
        </p:txBody>
      </p:sp>
      <p:pic>
        <p:nvPicPr>
          <p:cNvPr id="5" name="Paveikslėlis 4"/>
          <p:cNvPicPr>
            <a:picLocks noChangeAspect="1"/>
          </p:cNvPicPr>
          <p:nvPr userDrawn="1"/>
        </p:nvPicPr>
        <p:blipFill>
          <a:blip r:embed="rId2"/>
          <a:stretch>
            <a:fillRect/>
          </a:stretch>
        </p:blipFill>
        <p:spPr>
          <a:xfrm>
            <a:off x="0" y="0"/>
            <a:ext cx="1905000" cy="838200"/>
          </a:xfrm>
          <a:prstGeom prst="rect">
            <a:avLst/>
          </a:prstGeom>
        </p:spPr>
      </p:pic>
    </p:spTree>
    <p:extLst>
      <p:ext uri="{BB962C8B-B14F-4D97-AF65-F5344CB8AC3E}">
        <p14:creationId xmlns:p14="http://schemas.microsoft.com/office/powerpoint/2010/main" val="151893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02BDF12-4680-4E7D-92F2-8E69E55A1882}" type="slidenum">
              <a:rPr lang="lt-LT" smtClean="0"/>
              <a:pPr/>
              <a:t>‹#›</a:t>
            </a:fld>
            <a:endParaRPr lang="lt-LT"/>
          </a:p>
        </p:txBody>
      </p:sp>
    </p:spTree>
    <p:extLst>
      <p:ext uri="{BB962C8B-B14F-4D97-AF65-F5344CB8AC3E}">
        <p14:creationId xmlns:p14="http://schemas.microsoft.com/office/powerpoint/2010/main" val="139243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7EDEEBD6-C4EF-4AD6-8EF5-354B137B45D8}" type="datetimeFigureOut">
              <a:rPr lang="lt-LT" smtClean="0"/>
              <a:pPr/>
              <a:t>2014.08.27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02BDF12-4680-4E7D-92F2-8E69E55A1882}" type="slidenum">
              <a:rPr lang="lt-LT" smtClean="0"/>
              <a:pPr/>
              <a:t>‹#›</a:t>
            </a:fld>
            <a:endParaRPr lang="lt-LT"/>
          </a:p>
        </p:txBody>
      </p:sp>
    </p:spTree>
    <p:extLst>
      <p:ext uri="{BB962C8B-B14F-4D97-AF65-F5344CB8AC3E}">
        <p14:creationId xmlns:p14="http://schemas.microsoft.com/office/powerpoint/2010/main" val="144762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EEBD6-C4EF-4AD6-8EF5-354B137B45D8}" type="datetimeFigureOut">
              <a:rPr lang="lt-LT" smtClean="0"/>
              <a:pPr/>
              <a:t>2014.08.27</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DF12-4680-4E7D-92F2-8E69E55A1882}" type="slidenum">
              <a:rPr lang="lt-LT" smtClean="0"/>
              <a:pPr/>
              <a:t>‹#›</a:t>
            </a:fld>
            <a:endParaRPr lang="lt-LT"/>
          </a:p>
        </p:txBody>
      </p:sp>
    </p:spTree>
    <p:extLst>
      <p:ext uri="{BB962C8B-B14F-4D97-AF65-F5344CB8AC3E}">
        <p14:creationId xmlns:p14="http://schemas.microsoft.com/office/powerpoint/2010/main" val="372740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mm.lt/web/lt/teisesaktai/teisesaktuprojekta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smtClean="0"/>
              <a:t>Pagrindinis tikslas – mokinių pasiekimų gerinimas</a:t>
            </a:r>
            <a:endParaRPr lang="lt-LT" dirty="0"/>
          </a:p>
        </p:txBody>
      </p:sp>
      <p:sp>
        <p:nvSpPr>
          <p:cNvPr id="3" name="Antrinis pavadinimas 2"/>
          <p:cNvSpPr>
            <a:spLocks noGrp="1"/>
          </p:cNvSpPr>
          <p:nvPr>
            <p:ph type="subTitle" idx="1"/>
          </p:nvPr>
        </p:nvSpPr>
        <p:spPr/>
        <p:txBody>
          <a:bodyPr>
            <a:normAutofit lnSpcReduction="10000"/>
          </a:bodyPr>
          <a:lstStyle/>
          <a:p>
            <a:r>
              <a:rPr lang="lt-LT" dirty="0"/>
              <a:t>Gražina </a:t>
            </a:r>
            <a:r>
              <a:rPr lang="lt-LT" dirty="0" smtClean="0"/>
              <a:t>Šeibokienė</a:t>
            </a:r>
          </a:p>
          <a:p>
            <a:r>
              <a:rPr lang="lt-LT" dirty="0"/>
              <a:t> </a:t>
            </a:r>
            <a:r>
              <a:rPr lang="lt-LT" dirty="0" smtClean="0"/>
              <a:t>Ikimokyklinio ir pradinio ugdymo skyriaus vedėja</a:t>
            </a:r>
            <a:endParaRPr lang="lt-LT" dirty="0"/>
          </a:p>
          <a:p>
            <a:r>
              <a:rPr lang="lt-LT" dirty="0" smtClean="0"/>
              <a:t>Loreta Žadeikaitė</a:t>
            </a:r>
          </a:p>
          <a:p>
            <a:r>
              <a:rPr lang="lt-LT" dirty="0"/>
              <a:t> </a:t>
            </a:r>
            <a:r>
              <a:rPr lang="lt-LT" dirty="0" smtClean="0"/>
              <a:t>Pagrindinio ir vidurinio ugdymo skyriaus vedėja</a:t>
            </a:r>
          </a:p>
        </p:txBody>
      </p:sp>
    </p:spTree>
    <p:extLst>
      <p:ext uri="{BB962C8B-B14F-4D97-AF65-F5344CB8AC3E}">
        <p14:creationId xmlns:p14="http://schemas.microsoft.com/office/powerpoint/2010/main" val="16748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hape 247"/>
          <p:cNvSpPr>
            <a:spLocks noGrp="1"/>
          </p:cNvSpPr>
          <p:nvPr>
            <p:ph type="title"/>
          </p:nvPr>
        </p:nvSpPr>
        <p:spPr>
          <a:xfrm>
            <a:off x="1841986" y="939994"/>
            <a:ext cx="8228930" cy="573042"/>
          </a:xfrm>
        </p:spPr>
        <p:txBody>
          <a:bodyPr vert="horz" lIns="64294" tIns="64294" rIns="64294" bIns="64294" rtlCol="0" anchor="t">
            <a:spAutoFit/>
          </a:bodyPr>
          <a:lstStyle/>
          <a:p>
            <a:pPr algn="ctr">
              <a:spcBef>
                <a:spcPct val="0"/>
              </a:spcBef>
            </a:pPr>
            <a:r>
              <a:rPr lang="en-US" altLang="en-US" sz="3200" b="1" dirty="0" smtClean="0"/>
              <a:t>2014-2015 </a:t>
            </a:r>
            <a:r>
              <a:rPr lang="en-US" altLang="en-US" sz="3200" b="1" dirty="0" err="1" smtClean="0"/>
              <a:t>metų</a:t>
            </a:r>
            <a:r>
              <a:rPr lang="en-US" altLang="en-US" sz="3200" b="1" dirty="0" smtClean="0"/>
              <a:t> </a:t>
            </a:r>
            <a:r>
              <a:rPr lang="en-US" altLang="en-US" sz="3200" b="1" dirty="0" err="1" smtClean="0"/>
              <a:t>prioritetai</a:t>
            </a:r>
            <a:endParaRPr lang="en-US" altLang="en-US" sz="3200" b="1" dirty="0"/>
          </a:p>
        </p:txBody>
      </p:sp>
      <p:sp>
        <p:nvSpPr>
          <p:cNvPr id="63491" name="Shape 248"/>
          <p:cNvSpPr>
            <a:spLocks noGrp="1"/>
          </p:cNvSpPr>
          <p:nvPr>
            <p:ph idx="1"/>
          </p:nvPr>
        </p:nvSpPr>
        <p:spPr>
          <a:xfrm>
            <a:off x="930730" y="2323652"/>
            <a:ext cx="8875016" cy="3232231"/>
          </a:xfrm>
        </p:spPr>
        <p:txBody>
          <a:bodyPr vert="horz" wrap="square" lIns="64294" tIns="64294" rIns="64294" bIns="64294" rtlCol="0" anchor="t">
            <a:spAutoFit/>
          </a:bodyPr>
          <a:lstStyle/>
          <a:p>
            <a:pPr marL="321503" indent="-267919">
              <a:spcBef>
                <a:spcPct val="0"/>
              </a:spcBef>
              <a:buFont typeface="Helvetica Neue" charset="0"/>
              <a:buChar char="•"/>
            </a:pPr>
            <a:r>
              <a:rPr lang="en-US" altLang="en-US" b="1" dirty="0" err="1">
                <a:latin typeface="Arial" panose="020B0604020202020204" pitchFamily="34" charset="0"/>
                <a:cs typeface="Arial" panose="020B0604020202020204" pitchFamily="34" charset="0"/>
              </a:rPr>
              <a:t>Kiekvienam</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mokiniui</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padėti</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atskleisti</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savo</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stiprybes</a:t>
            </a:r>
            <a:endParaRPr lang="lt-LT" altLang="en-US" b="1" dirty="0">
              <a:latin typeface="Arial" panose="020B0604020202020204" pitchFamily="34" charset="0"/>
              <a:cs typeface="Arial" panose="020B0604020202020204" pitchFamily="34" charset="0"/>
            </a:endParaRPr>
          </a:p>
          <a:p>
            <a:pPr marL="321503" indent="-267919">
              <a:spcBef>
                <a:spcPct val="0"/>
              </a:spcBef>
              <a:buFont typeface="Helvetica Neue" charset="0"/>
              <a:buChar char="•"/>
            </a:pPr>
            <a:endParaRPr lang="en-US" altLang="en-US" b="1" dirty="0">
              <a:latin typeface="Arial" panose="020B0604020202020204" pitchFamily="34" charset="0"/>
              <a:cs typeface="Arial" panose="020B0604020202020204" pitchFamily="34" charset="0"/>
            </a:endParaRPr>
          </a:p>
          <a:p>
            <a:pPr marL="321503" indent="-267919">
              <a:spcBef>
                <a:spcPct val="0"/>
              </a:spcBef>
              <a:buFont typeface="Helvetica Neue" charset="0"/>
              <a:buChar char="•"/>
            </a:pPr>
            <a:r>
              <a:rPr lang="en-US" altLang="en-US" b="1" dirty="0" err="1">
                <a:latin typeface="Arial" panose="020B0604020202020204" pitchFamily="34" charset="0"/>
                <a:cs typeface="Arial" panose="020B0604020202020204" pitchFamily="34" charset="0"/>
              </a:rPr>
              <a:t>Jungtys</a:t>
            </a:r>
            <a:r>
              <a:rPr lang="en-US" altLang="en-US" b="1" dirty="0">
                <a:latin typeface="Arial" panose="020B0604020202020204" pitchFamily="34" charset="0"/>
                <a:cs typeface="Arial" panose="020B0604020202020204" pitchFamily="34" charset="0"/>
              </a:rPr>
              <a:t> tarp program</a:t>
            </a:r>
            <a:r>
              <a:rPr lang="lt-LT" altLang="en-US" b="1" dirty="0">
                <a:latin typeface="Arial" panose="020B0604020202020204" pitchFamily="34" charset="0"/>
                <a:cs typeface="Arial" panose="020B0604020202020204" pitchFamily="34" charset="0"/>
              </a:rPr>
              <a:t>ų</a:t>
            </a:r>
          </a:p>
          <a:p>
            <a:pPr marL="321503" indent="-267919">
              <a:spcBef>
                <a:spcPct val="0"/>
              </a:spcBef>
              <a:buFont typeface="Helvetica Neue" charset="0"/>
              <a:buChar char="•"/>
            </a:pPr>
            <a:endParaRPr lang="en-US" altLang="en-US" b="1" dirty="0">
              <a:latin typeface="Arial" panose="020B0604020202020204" pitchFamily="34" charset="0"/>
              <a:cs typeface="Arial" panose="020B0604020202020204" pitchFamily="34" charset="0"/>
            </a:endParaRPr>
          </a:p>
          <a:p>
            <a:pPr marL="321503" indent="-267919">
              <a:spcBef>
                <a:spcPct val="0"/>
              </a:spcBef>
              <a:buFont typeface="Helvetica Neue" charset="0"/>
              <a:buChar char="•"/>
            </a:pPr>
            <a:r>
              <a:rPr lang="en-US" altLang="en-US" b="1" dirty="0" err="1">
                <a:latin typeface="Arial" panose="020B0604020202020204" pitchFamily="34" charset="0"/>
                <a:cs typeface="Arial" panose="020B0604020202020204" pitchFamily="34" charset="0"/>
              </a:rPr>
              <a:t>Pažangos</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skatinimas</a:t>
            </a:r>
            <a:endParaRPr lang="lt-LT" altLang="en-US" b="1" dirty="0">
              <a:latin typeface="Arial" panose="020B0604020202020204" pitchFamily="34" charset="0"/>
              <a:cs typeface="Arial" panose="020B0604020202020204" pitchFamily="34" charset="0"/>
            </a:endParaRPr>
          </a:p>
          <a:p>
            <a:pPr marL="321503" indent="-267919">
              <a:spcBef>
                <a:spcPct val="0"/>
              </a:spcBef>
              <a:buFont typeface="Helvetica Neue" charset="0"/>
              <a:buChar char="•"/>
            </a:pPr>
            <a:endParaRPr lang="en-US" altLang="en-US" b="1" dirty="0">
              <a:latin typeface="Arial" panose="020B0604020202020204" pitchFamily="34" charset="0"/>
              <a:cs typeface="Arial" panose="020B0604020202020204" pitchFamily="34" charset="0"/>
            </a:endParaRPr>
          </a:p>
          <a:p>
            <a:pPr marL="321503" indent="-267919">
              <a:spcBef>
                <a:spcPct val="0"/>
              </a:spcBef>
              <a:buFont typeface="Helvetica Neue" charset="0"/>
              <a:buChar char="•"/>
            </a:pPr>
            <a:r>
              <a:rPr lang="en-US" altLang="en-US" b="1" dirty="0" err="1">
                <a:latin typeface="Arial" panose="020B0604020202020204" pitchFamily="34" charset="0"/>
                <a:cs typeface="Arial" panose="020B0604020202020204" pitchFamily="34" charset="0"/>
              </a:rPr>
              <a:t>Vertinimo</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integralumas</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kokybei</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užtikrinti</a:t>
            </a:r>
            <a:endParaRPr lang="en-US" alt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1603980"/>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121"/>
          <p:cNvSpPr>
            <a:spLocks noGrp="1"/>
          </p:cNvSpPr>
          <p:nvPr>
            <p:ph type="title"/>
          </p:nvPr>
        </p:nvSpPr>
        <p:spPr>
          <a:xfrm>
            <a:off x="1867663" y="1251477"/>
            <a:ext cx="8228931" cy="508102"/>
          </a:xfrm>
        </p:spPr>
        <p:txBody>
          <a:bodyPr vert="horz" lIns="64294" tIns="32138" rIns="64294" bIns="32138" rtlCol="0" anchor="t">
            <a:spAutoFit/>
          </a:bodyPr>
          <a:lstStyle/>
          <a:p>
            <a:pPr algn="ctr">
              <a:spcBef>
                <a:spcPct val="0"/>
              </a:spcBef>
              <a:buSzPct val="25000"/>
            </a:pPr>
            <a:r>
              <a:rPr lang="lt-LT" altLang="en-US" sz="3200" b="1" dirty="0" smtClean="0"/>
              <a:t>Mokinių pasiekimus lemia</a:t>
            </a:r>
            <a:endParaRPr lang="en-US" altLang="en-US" sz="3200" b="1" dirty="0"/>
          </a:p>
        </p:txBody>
      </p:sp>
      <p:sp>
        <p:nvSpPr>
          <p:cNvPr id="48131" name="Shape 122"/>
          <p:cNvSpPr>
            <a:spLocks noGrp="1"/>
          </p:cNvSpPr>
          <p:nvPr>
            <p:ph idx="1"/>
          </p:nvPr>
        </p:nvSpPr>
        <p:spPr>
          <a:xfrm>
            <a:off x="1601962" y="2323652"/>
            <a:ext cx="9048109" cy="3420694"/>
          </a:xfrm>
        </p:spPr>
        <p:txBody>
          <a:bodyPr vert="horz" wrap="square" lIns="64294" tIns="32138" rIns="64294" bIns="32138" rtlCol="0" anchor="t">
            <a:spAutoFit/>
          </a:bodyPr>
          <a:lstStyle/>
          <a:p>
            <a:pPr marL="0" indent="0">
              <a:spcBef>
                <a:spcPct val="0"/>
              </a:spcBef>
              <a:buSzPct val="25000"/>
              <a:buNone/>
              <a:defRPr/>
            </a:pP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p>
          <a:p>
            <a:pPr marL="321503" indent="-321503">
              <a:defRPr/>
            </a:pPr>
            <a:r>
              <a:rPr lang="lt-LT" altLang="en-US" b="1" dirty="0" smtClean="0">
                <a:solidFill>
                  <a:srgbClr val="000000"/>
                </a:solidFill>
                <a:latin typeface="Arial" panose="020B0604020202020204" pitchFamily="34" charset="0"/>
                <a:cs typeface="Arial" panose="020B0604020202020204" pitchFamily="34" charset="0"/>
              </a:rPr>
              <a:t>M</a:t>
            </a:r>
            <a:r>
              <a:rPr lang="en-US" altLang="en-US" b="1" dirty="0" err="1" smtClean="0">
                <a:solidFill>
                  <a:srgbClr val="000000"/>
                </a:solidFill>
                <a:latin typeface="Arial" panose="020B0604020202020204" pitchFamily="34" charset="0"/>
                <a:cs typeface="Arial" panose="020B0604020202020204" pitchFamily="34" charset="0"/>
              </a:rPr>
              <a:t>okyklos</a:t>
            </a:r>
            <a:r>
              <a:rPr lang="en-US" altLang="en-US" b="1" dirty="0" smtClean="0">
                <a:solidFill>
                  <a:srgbClr val="000000"/>
                </a:solidFill>
                <a:latin typeface="Arial" panose="020B0604020202020204" pitchFamily="34" charset="0"/>
                <a:cs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rPr>
              <a:t>socialinis</a:t>
            </a:r>
            <a:r>
              <a:rPr lang="en-US" altLang="en-US" b="1" dirty="0" smtClean="0">
                <a:solidFill>
                  <a:srgbClr val="000000"/>
                </a:solidFill>
                <a:latin typeface="Arial" panose="020B0604020202020204" pitchFamily="34" charset="0"/>
                <a:cs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rPr>
              <a:t>ekonominis</a:t>
            </a:r>
            <a:r>
              <a:rPr lang="en-US" altLang="en-US" b="1" dirty="0" smtClean="0">
                <a:solidFill>
                  <a:srgbClr val="000000"/>
                </a:solidFill>
                <a:latin typeface="Arial" panose="020B0604020202020204" pitchFamily="34" charset="0"/>
                <a:cs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rPr>
              <a:t>ir</a:t>
            </a:r>
            <a:r>
              <a:rPr lang="en-US" altLang="en-US" b="1" dirty="0" smtClean="0">
                <a:solidFill>
                  <a:srgbClr val="000000"/>
                </a:solidFill>
                <a:latin typeface="Arial" panose="020B0604020202020204" pitchFamily="34" charset="0"/>
                <a:cs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rPr>
              <a:t>kultūrinis</a:t>
            </a:r>
            <a:r>
              <a:rPr lang="en-US" altLang="en-US" b="1" dirty="0" smtClean="0">
                <a:solidFill>
                  <a:srgbClr val="000000"/>
                </a:solidFill>
                <a:latin typeface="Arial" panose="020B0604020202020204" pitchFamily="34" charset="0"/>
                <a:cs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rPr>
              <a:t>kontekstas</a:t>
            </a:r>
            <a:endParaRPr lang="en-US" altLang="en-US" b="1" dirty="0" smtClean="0">
              <a:solidFill>
                <a:srgbClr val="000000"/>
              </a:solidFill>
              <a:latin typeface="Arial" panose="020B0604020202020204" pitchFamily="34" charset="0"/>
              <a:cs typeface="Arial" panose="020B0604020202020204" pitchFamily="34" charset="0"/>
            </a:endParaRPr>
          </a:p>
          <a:p>
            <a:pPr marL="321503" indent="-321503">
              <a:defRPr/>
            </a:pPr>
            <a:r>
              <a:rPr lang="lt-LT"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M</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okymo</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ir</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mokymosi</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proces</a:t>
            </a:r>
            <a:r>
              <a:rPr lang="en-US" altLang="en-US" b="1" dirty="0" err="1" smtClean="0">
                <a:solidFill>
                  <a:srgbClr val="000000"/>
                </a:solidFill>
                <a:latin typeface="Arial" panose="020B0604020202020204" pitchFamily="34" charset="0"/>
                <a:cs typeface="Arial" panose="020B0604020202020204" pitchFamily="34" charset="0"/>
              </a:rPr>
              <a:t>as</a:t>
            </a:r>
            <a:endParaRPr lang="en-US" altLang="en-US" b="1" dirty="0" smtClean="0">
              <a:solidFill>
                <a:srgbClr val="000000"/>
              </a:solidFill>
              <a:latin typeface="Arial" panose="020B0604020202020204" pitchFamily="34" charset="0"/>
              <a:cs typeface="Arial" panose="020B0604020202020204" pitchFamily="34" charset="0"/>
            </a:endParaRPr>
          </a:p>
          <a:p>
            <a:pPr marL="321503" indent="-321503">
              <a:defRPr/>
            </a:pPr>
            <a:r>
              <a:rPr lang="lt-LT"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M</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okinių</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mokymosi</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motyvacij</a:t>
            </a:r>
            <a:r>
              <a:rPr lang="en-US" altLang="en-US" b="1" dirty="0" err="1" smtClean="0">
                <a:solidFill>
                  <a:srgbClr val="000000"/>
                </a:solidFill>
                <a:latin typeface="Arial" panose="020B0604020202020204" pitchFamily="34" charset="0"/>
                <a:cs typeface="Arial" panose="020B0604020202020204" pitchFamily="34" charset="0"/>
              </a:rPr>
              <a:t>a</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p>
          <a:p>
            <a:pPr marL="321503" indent="-321503">
              <a:defRPr/>
            </a:pPr>
            <a:r>
              <a:rPr lang="lt-LT"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M</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okyklos</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valdymas</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vertinimas</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ir</a:t>
            </a: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r>
              <a:rPr lang="en-US" altLang="en-US" b="1" dirty="0" err="1" smtClean="0">
                <a:solidFill>
                  <a:srgbClr val="000000"/>
                </a:solidFill>
                <a:latin typeface="Arial" panose="020B0604020202020204" pitchFamily="34" charset="0"/>
                <a:cs typeface="Arial" panose="020B0604020202020204" pitchFamily="34" charset="0"/>
                <a:sym typeface="Arial" panose="020B0604020202020204" pitchFamily="34" charset="0"/>
              </a:rPr>
              <a:t>atskaitomyb</a:t>
            </a:r>
            <a:r>
              <a:rPr lang="en-US" altLang="en-US" b="1" dirty="0" err="1" smtClean="0">
                <a:solidFill>
                  <a:srgbClr val="000000"/>
                </a:solidFill>
                <a:latin typeface="Arial" panose="020B0604020202020204" pitchFamily="34" charset="0"/>
                <a:cs typeface="Arial" panose="020B0604020202020204" pitchFamily="34" charset="0"/>
              </a:rPr>
              <a:t>ė</a:t>
            </a:r>
            <a:endParaRPr lang="en-US" altLang="en-US" b="1" dirty="0" smtClean="0">
              <a:solidFill>
                <a:srgbClr val="000000"/>
              </a:solidFill>
              <a:latin typeface="Arial" panose="020B0604020202020204" pitchFamily="34" charset="0"/>
              <a:cs typeface="Arial" panose="020B0604020202020204" pitchFamily="34" charset="0"/>
            </a:endParaRPr>
          </a:p>
          <a:p>
            <a:pPr marL="0" indent="0">
              <a:buSzPct val="25000"/>
              <a:buNone/>
              <a:defRPr/>
            </a:pPr>
            <a:r>
              <a:rPr lang="en-US" altLang="en-US" b="1" dirty="0" smtClean="0">
                <a:solidFill>
                  <a:srgbClr val="000000"/>
                </a:solidFill>
                <a:latin typeface="Arial" panose="020B0604020202020204" pitchFamily="34" charset="0"/>
                <a:cs typeface="Arial" panose="020B0604020202020204" pitchFamily="34" charset="0"/>
                <a:sym typeface="Arial" panose="020B0604020202020204" pitchFamily="34" charset="0"/>
              </a:rPr>
              <a:t>	</a:t>
            </a:r>
          </a:p>
        </p:txBody>
      </p:sp>
    </p:spTree>
    <p:extLst>
      <p:ext uri="{BB962C8B-B14F-4D97-AF65-F5344CB8AC3E}">
        <p14:creationId xmlns:p14="http://schemas.microsoft.com/office/powerpoint/2010/main" val="4131020538"/>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600" b="1" dirty="0" smtClean="0"/>
              <a:t>    Mokinių pasiekimų gerinimas</a:t>
            </a:r>
            <a:endParaRPr lang="lt-LT" sz="3600" b="1" dirty="0"/>
          </a:p>
        </p:txBody>
      </p:sp>
      <p:sp>
        <p:nvSpPr>
          <p:cNvPr id="3" name="Turinio vietos rezervavimo ženklas 2"/>
          <p:cNvSpPr>
            <a:spLocks noGrp="1"/>
          </p:cNvSpPr>
          <p:nvPr>
            <p:ph idx="1"/>
          </p:nvPr>
        </p:nvSpPr>
        <p:spPr>
          <a:xfrm>
            <a:off x="311727" y="1517073"/>
            <a:ext cx="11679381" cy="4659890"/>
          </a:xfrm>
        </p:spPr>
        <p:txBody>
          <a:bodyPr>
            <a:normAutofit fontScale="77500" lnSpcReduction="20000"/>
          </a:bodyPr>
          <a:lstStyle/>
          <a:p>
            <a:pPr marL="0" indent="0">
              <a:buNone/>
            </a:pPr>
            <a:r>
              <a:rPr lang="lt-LT" dirty="0" smtClean="0"/>
              <a:t>	</a:t>
            </a:r>
          </a:p>
          <a:p>
            <a:pPr marL="0" indent="0">
              <a:buNone/>
            </a:pPr>
            <a:r>
              <a:rPr lang="lt-LT" dirty="0" smtClean="0"/>
              <a:t>       Gerinant mokinių matematinius, gamtamokslinius  ir skaitymo gebėjimus sprendžiami klausimai susiję su: </a:t>
            </a:r>
          </a:p>
          <a:p>
            <a:r>
              <a:rPr lang="lt-LT" dirty="0" smtClean="0"/>
              <a:t>mokymo ir mokymosi proceso gerinimu</a:t>
            </a:r>
          </a:p>
          <a:p>
            <a:r>
              <a:rPr lang="lt-LT" dirty="0" smtClean="0"/>
              <a:t>mokyklos socialiniu, ekonominiu ir kultūriniu kontekstu                                   2014–2020 m.  ESF mokinių </a:t>
            </a:r>
            <a:r>
              <a:rPr lang="lt-LT" dirty="0"/>
              <a:t>mokymosi </a:t>
            </a:r>
            <a:r>
              <a:rPr lang="lt-LT" dirty="0" smtClean="0"/>
              <a:t>motyvacijos </a:t>
            </a:r>
            <a:r>
              <a:rPr lang="lt-LT" dirty="0"/>
              <a:t>didinimu </a:t>
            </a:r>
            <a:r>
              <a:rPr lang="lt-LT" dirty="0" smtClean="0"/>
              <a:t>                                                             lėšų pritraukimas</a:t>
            </a:r>
          </a:p>
          <a:p>
            <a:r>
              <a:rPr lang="lt-LT" dirty="0" smtClean="0"/>
              <a:t>mokyklos </a:t>
            </a:r>
            <a:r>
              <a:rPr lang="lt-LT" dirty="0"/>
              <a:t>valdymu, vertinimu ir </a:t>
            </a:r>
            <a:r>
              <a:rPr lang="lt-LT" dirty="0" smtClean="0"/>
              <a:t>atskaitomybe</a:t>
            </a:r>
          </a:p>
          <a:p>
            <a:pPr marL="0" indent="0">
              <a:buNone/>
            </a:pPr>
            <a:r>
              <a:rPr lang="lt-LT" dirty="0" smtClean="0"/>
              <a:t>	</a:t>
            </a:r>
          </a:p>
          <a:p>
            <a:pPr marL="0" indent="0">
              <a:buNone/>
            </a:pPr>
            <a:endParaRPr lang="lt-LT" dirty="0" smtClean="0"/>
          </a:p>
          <a:p>
            <a:pPr marL="0" indent="0">
              <a:buNone/>
            </a:pPr>
            <a:r>
              <a:rPr lang="lt-LT" dirty="0"/>
              <a:t>	</a:t>
            </a:r>
            <a:r>
              <a:rPr lang="lt-LT" dirty="0" smtClean="0"/>
              <a:t>Veiksmai, siekiant gerinti mokinių pasiekimus  </a:t>
            </a:r>
            <a:r>
              <a:rPr lang="lt-LT" b="1" dirty="0" smtClean="0"/>
              <a:t>derinami nacionaliniu</a:t>
            </a:r>
            <a:r>
              <a:rPr lang="lt-LT" b="1" dirty="0"/>
              <a:t>, savivaldybės, mokyklos </a:t>
            </a:r>
            <a:r>
              <a:rPr lang="lt-LT" b="1" dirty="0" smtClean="0"/>
              <a:t>lygmenimis </a:t>
            </a:r>
            <a:r>
              <a:rPr lang="lt-LT" dirty="0" smtClean="0"/>
              <a:t>pasiremiant </a:t>
            </a:r>
            <a:r>
              <a:rPr lang="lt-LT" dirty="0"/>
              <a:t>jau </a:t>
            </a:r>
            <a:r>
              <a:rPr lang="lt-LT" b="1" dirty="0"/>
              <a:t>įgyvendinamų projektų patirtimi, sukurtais produktais, geriausia </a:t>
            </a:r>
            <a:r>
              <a:rPr lang="lt-LT" b="1" dirty="0" smtClean="0"/>
              <a:t>praktika</a:t>
            </a:r>
          </a:p>
          <a:p>
            <a:pPr marL="0" indent="0">
              <a:buNone/>
            </a:pPr>
            <a:endParaRPr lang="lt-LT" b="1" dirty="0" smtClean="0"/>
          </a:p>
          <a:p>
            <a:pPr marL="0" indent="0">
              <a:buNone/>
            </a:pPr>
            <a:r>
              <a:rPr lang="lt-LT" dirty="0"/>
              <a:t> </a:t>
            </a:r>
            <a:r>
              <a:rPr lang="lt-LT" dirty="0" smtClean="0"/>
              <a:t> </a:t>
            </a:r>
            <a:endParaRPr lang="lt-LT" dirty="0"/>
          </a:p>
        </p:txBody>
      </p:sp>
      <p:sp>
        <p:nvSpPr>
          <p:cNvPr id="5" name="Dešinysis riestinis skliaustas 4"/>
          <p:cNvSpPr/>
          <p:nvPr/>
        </p:nvSpPr>
        <p:spPr>
          <a:xfrm>
            <a:off x="7891975" y="2475914"/>
            <a:ext cx="858130" cy="128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t-LT"/>
          </a:p>
        </p:txBody>
      </p:sp>
    </p:spTree>
    <p:extLst>
      <p:ext uri="{BB962C8B-B14F-4D97-AF65-F5344CB8AC3E}">
        <p14:creationId xmlns:p14="http://schemas.microsoft.com/office/powerpoint/2010/main" val="1838431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2800" b="1" dirty="0"/>
              <a:t>Mokinių pasiekimų </a:t>
            </a:r>
            <a:r>
              <a:rPr lang="lt-LT" sz="2800" b="1" dirty="0" smtClean="0"/>
              <a:t>gerinimas:</a:t>
            </a:r>
            <a:br>
              <a:rPr lang="lt-LT" sz="2800" b="1" dirty="0" smtClean="0"/>
            </a:br>
            <a:r>
              <a:rPr lang="lt-LT" sz="2800" b="1" dirty="0" smtClean="0"/>
              <a:t>Pradinio</a:t>
            </a:r>
            <a:r>
              <a:rPr lang="lt-LT" sz="2800" b="1" dirty="0"/>
              <a:t>, pagrindinio ir vidurinio ugdymo </a:t>
            </a:r>
            <a:r>
              <a:rPr lang="lt-LT" sz="2800" b="1" dirty="0" smtClean="0"/>
              <a:t>programų aprašo projektas </a:t>
            </a:r>
            <a:endParaRPr lang="lt-LT" sz="2800" b="1" dirty="0"/>
          </a:p>
        </p:txBody>
      </p:sp>
      <p:sp>
        <p:nvSpPr>
          <p:cNvPr id="3" name="Turinio vietos rezervavimo ženklas 2"/>
          <p:cNvSpPr>
            <a:spLocks noGrp="1"/>
          </p:cNvSpPr>
          <p:nvPr>
            <p:ph idx="1"/>
          </p:nvPr>
        </p:nvSpPr>
        <p:spPr>
          <a:xfrm>
            <a:off x="538843" y="1825624"/>
            <a:ext cx="10814957" cy="4869089"/>
          </a:xfrm>
        </p:spPr>
        <p:txBody>
          <a:bodyPr>
            <a:normAutofit fontScale="92500" lnSpcReduction="20000"/>
          </a:bodyPr>
          <a:lstStyle/>
          <a:p>
            <a:endParaRPr lang="lt-LT" dirty="0" smtClean="0"/>
          </a:p>
          <a:p>
            <a:r>
              <a:rPr lang="lt-LT" dirty="0" smtClean="0"/>
              <a:t>Įgyvendinant ŠĮ 9, 10, 11 straipsnių nuostatas rengiamas naujas dokumentas -</a:t>
            </a:r>
            <a:r>
              <a:rPr lang="lt-LT" b="1" dirty="0"/>
              <a:t>Pradinio, pagrindinio ir vidurinio ugdymo </a:t>
            </a:r>
            <a:r>
              <a:rPr lang="lt-LT" b="1" dirty="0" smtClean="0"/>
              <a:t>programų aprašo projektas</a:t>
            </a:r>
          </a:p>
          <a:p>
            <a:r>
              <a:rPr lang="lt-LT" dirty="0" smtClean="0"/>
              <a:t>Aprašas  - susitarimai </a:t>
            </a:r>
            <a:r>
              <a:rPr lang="lt-LT" dirty="0"/>
              <a:t>dėl </a:t>
            </a:r>
            <a:r>
              <a:rPr lang="lt-LT" b="1" dirty="0"/>
              <a:t>programų tikslų </a:t>
            </a:r>
            <a:r>
              <a:rPr lang="lt-LT" dirty="0"/>
              <a:t>ir laukiamų </a:t>
            </a:r>
            <a:r>
              <a:rPr lang="lt-LT" b="1" dirty="0"/>
              <a:t>ugdymo(</a:t>
            </a:r>
            <a:r>
              <a:rPr lang="lt-LT" b="1" dirty="0" err="1"/>
              <a:t>si</a:t>
            </a:r>
            <a:r>
              <a:rPr lang="lt-LT" b="1" dirty="0"/>
              <a:t>) rezultatų </a:t>
            </a:r>
            <a:endParaRPr lang="lt-LT" b="1" dirty="0" smtClean="0"/>
          </a:p>
          <a:p>
            <a:r>
              <a:rPr lang="lt-LT" dirty="0"/>
              <a:t> </a:t>
            </a:r>
            <a:r>
              <a:rPr lang="lt-LT" dirty="0" smtClean="0"/>
              <a:t>Apibendrintai </a:t>
            </a:r>
            <a:r>
              <a:rPr lang="lt-LT" dirty="0"/>
              <a:t>aprašyti mokinių </a:t>
            </a:r>
            <a:r>
              <a:rPr lang="lt-LT" b="1" dirty="0"/>
              <a:t>ugdymosi </a:t>
            </a:r>
            <a:r>
              <a:rPr lang="lt-LT" b="1" dirty="0" smtClean="0"/>
              <a:t>rezultatai</a:t>
            </a:r>
            <a:r>
              <a:rPr lang="lt-LT" b="1" dirty="0"/>
              <a:t> </a:t>
            </a:r>
            <a:r>
              <a:rPr lang="lt-LT" dirty="0" smtClean="0"/>
              <a:t>susiejant juos su Lietuvos kvalifikacijų sandara  </a:t>
            </a:r>
            <a:r>
              <a:rPr lang="lt-LT" dirty="0"/>
              <a:t>kokių nuostatų, žinių, gebėjimų, kompetencijų turi įgyti mokinys, baigęs pradinio, pagrindinio, vidurinio ugdymo </a:t>
            </a:r>
            <a:r>
              <a:rPr lang="lt-LT" dirty="0" smtClean="0"/>
              <a:t>programas </a:t>
            </a:r>
          </a:p>
          <a:p>
            <a:r>
              <a:rPr lang="lt-LT" dirty="0" smtClean="0"/>
              <a:t>Siekiama  sutelkti </a:t>
            </a:r>
            <a:r>
              <a:rPr lang="lt-LT" dirty="0" smtClean="0"/>
              <a:t>švietimo </a:t>
            </a:r>
            <a:r>
              <a:rPr lang="lt-LT" dirty="0" smtClean="0"/>
              <a:t>bendruomenę </a:t>
            </a:r>
            <a:r>
              <a:rPr lang="lt-LT" b="1" dirty="0" smtClean="0"/>
              <a:t>spartesniems bendrojo ugdymo pokyčiams</a:t>
            </a:r>
          </a:p>
          <a:p>
            <a:r>
              <a:rPr lang="lt-LT" dirty="0"/>
              <a:t> </a:t>
            </a:r>
            <a:r>
              <a:rPr lang="lt-LT" dirty="0" smtClean="0"/>
              <a:t>Užtikrinti  bendrųjų programų, </a:t>
            </a:r>
            <a:r>
              <a:rPr lang="lt-LT" dirty="0"/>
              <a:t>bendrųjų ugdymo planų, </a:t>
            </a:r>
            <a:r>
              <a:rPr lang="lt-LT" dirty="0" smtClean="0"/>
              <a:t>ir kitų </a:t>
            </a:r>
            <a:r>
              <a:rPr lang="lt-LT" b="1" dirty="0" smtClean="0"/>
              <a:t>dermę</a:t>
            </a:r>
            <a:r>
              <a:rPr lang="lt-LT" b="1" dirty="0"/>
              <a:t>, </a:t>
            </a:r>
            <a:r>
              <a:rPr lang="lt-LT" b="1" dirty="0" smtClean="0"/>
              <a:t>tęstinumą ir  </a:t>
            </a:r>
            <a:r>
              <a:rPr lang="lt-LT" b="1" dirty="0"/>
              <a:t>perimamumą. </a:t>
            </a:r>
            <a:endParaRPr lang="lt-LT" b="1" dirty="0" smtClean="0"/>
          </a:p>
          <a:p>
            <a:r>
              <a:rPr lang="sv-SE" dirty="0" smtClean="0"/>
              <a:t>Dokumento </a:t>
            </a:r>
            <a:r>
              <a:rPr lang="sv-SE" dirty="0"/>
              <a:t>projektas skelbiamas </a:t>
            </a:r>
            <a:r>
              <a:rPr lang="lt-LT" dirty="0" smtClean="0"/>
              <a:t>ir laukiame pastabų iki rugsėjo 15 d.</a:t>
            </a:r>
          </a:p>
          <a:p>
            <a:pPr marL="0" indent="0" algn="r">
              <a:buNone/>
            </a:pPr>
            <a:r>
              <a:rPr lang="sv-SE" dirty="0" smtClean="0">
                <a:hlinkClick r:id="rId3"/>
              </a:rPr>
              <a:t>http</a:t>
            </a:r>
            <a:r>
              <a:rPr lang="sv-SE" dirty="0">
                <a:hlinkClick r:id="rId3"/>
              </a:rPr>
              <a:t>://</a:t>
            </a:r>
            <a:r>
              <a:rPr lang="sv-SE" dirty="0" smtClean="0">
                <a:hlinkClick r:id="rId3"/>
              </a:rPr>
              <a:t>www.smm.lt/web/lt/teisesaktai/teisesaktuprojektai</a:t>
            </a:r>
            <a:r>
              <a:rPr lang="lt-LT" dirty="0" smtClean="0"/>
              <a:t> </a:t>
            </a:r>
            <a:endParaRPr lang="sv-SE" dirty="0"/>
          </a:p>
          <a:p>
            <a:endParaRPr lang="lt-LT" dirty="0"/>
          </a:p>
          <a:p>
            <a:endParaRPr lang="lt-LT" dirty="0"/>
          </a:p>
        </p:txBody>
      </p:sp>
    </p:spTree>
    <p:extLst>
      <p:ext uri="{BB962C8B-B14F-4D97-AF65-F5344CB8AC3E}">
        <p14:creationId xmlns:p14="http://schemas.microsoft.com/office/powerpoint/2010/main" val="413606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60801" y="609603"/>
            <a:ext cx="4165600" cy="461665"/>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en-US" sz="2400" dirty="0" err="1">
                <a:latin typeface="Times New Roman" panose="02020603050405020304" pitchFamily="18" charset="0"/>
                <a:cs typeface="Times New Roman" panose="02020603050405020304" pitchFamily="18" charset="0"/>
              </a:rPr>
              <a:t>Bendrasis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ugdymas</a:t>
            </a:r>
            <a:endParaRPr lang="en-US" sz="24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304801" y="2076272"/>
            <a:ext cx="3556000" cy="830997"/>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lt-LT" sz="2400" dirty="0">
                <a:latin typeface="Times New Roman" panose="02020603050405020304" pitchFamily="18" charset="0"/>
                <a:cs typeface="Times New Roman" panose="02020603050405020304" pitchFamily="18" charset="0"/>
              </a:rPr>
              <a:t>Mokytojų rengimas </a:t>
            </a:r>
            <a:r>
              <a:rPr lang="lt-LT" sz="2400" dirty="0" smtClean="0">
                <a:latin typeface="Times New Roman" panose="02020603050405020304" pitchFamily="18" charset="0"/>
                <a:cs typeface="Times New Roman" panose="02020603050405020304" pitchFamily="18" charset="0"/>
              </a:rPr>
              <a:t>ir kvalifikacijos </a:t>
            </a:r>
            <a:r>
              <a:rPr lang="lt-LT" sz="2400" dirty="0">
                <a:latin typeface="Times New Roman" panose="02020603050405020304" pitchFamily="18" charset="0"/>
                <a:cs typeface="Times New Roman" panose="02020603050405020304" pitchFamily="18" charset="0"/>
              </a:rPr>
              <a:t>tobulinimas</a:t>
            </a:r>
            <a:endParaRPr lang="en-US" sz="24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4368800" y="1371601"/>
            <a:ext cx="3432848" cy="1200329"/>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lt-LT" sz="2400" dirty="0" smtClean="0">
                <a:latin typeface="Times New Roman" panose="02020603050405020304" pitchFamily="18" charset="0"/>
                <a:cs typeface="Times New Roman" panose="02020603050405020304" pitchFamily="18" charset="0"/>
              </a:rPr>
              <a:t>Švietimo </a:t>
            </a:r>
          </a:p>
          <a:p>
            <a:r>
              <a:rPr lang="lt-LT" sz="2400" dirty="0">
                <a:latin typeface="Times New Roman" panose="02020603050405020304" pitchFamily="18" charset="0"/>
                <a:cs typeface="Times New Roman" panose="02020603050405020304" pitchFamily="18" charset="0"/>
              </a:rPr>
              <a:t>į</a:t>
            </a:r>
            <a:r>
              <a:rPr lang="lt-LT" sz="2400" dirty="0" smtClean="0">
                <a:latin typeface="Times New Roman" panose="02020603050405020304" pitchFamily="18" charset="0"/>
                <a:cs typeface="Times New Roman" panose="02020603050405020304" pitchFamily="18" charset="0"/>
              </a:rPr>
              <a:t>statymas</a:t>
            </a:r>
          </a:p>
          <a:p>
            <a:endParaRPr lang="en-US" sz="24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8331200" y="2133601"/>
            <a:ext cx="3657600" cy="1200329"/>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lt-LT" sz="2400" dirty="0">
                <a:latin typeface="Times New Roman" panose="02020603050405020304" pitchFamily="18" charset="0"/>
                <a:cs typeface="Times New Roman" panose="02020603050405020304" pitchFamily="18" charset="0"/>
              </a:rPr>
              <a:t>Valstybinės švietimo strategijos </a:t>
            </a:r>
          </a:p>
          <a:p>
            <a:r>
              <a:rPr lang="lt-LT" sz="2400" dirty="0">
                <a:latin typeface="Times New Roman" panose="02020603050405020304" pitchFamily="18" charset="0"/>
                <a:cs typeface="Times New Roman" panose="02020603050405020304" pitchFamily="18" charset="0"/>
              </a:rPr>
              <a:t>siekiniai ir rodikliai</a:t>
            </a:r>
            <a:endParaRPr lang="en-US" sz="24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4368800" y="2819401"/>
            <a:ext cx="3432848" cy="1200329"/>
          </a:xfrm>
          <a:prstGeom prst="rect">
            <a:avLst/>
          </a:prstGeom>
          <a:solidFill>
            <a:srgbClr val="FFFF99"/>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lt-LT" sz="2400" dirty="0" smtClean="0">
              <a:latin typeface="Times New Roman" panose="02020603050405020304" pitchFamily="18" charset="0"/>
              <a:cs typeface="Times New Roman" panose="02020603050405020304" pitchFamily="18" charset="0"/>
            </a:endParaRPr>
          </a:p>
          <a:p>
            <a:pPr algn="ctr"/>
            <a:r>
              <a:rPr lang="lt-LT" sz="2400" dirty="0" smtClean="0">
                <a:latin typeface="Times New Roman" panose="02020603050405020304" pitchFamily="18" charset="0"/>
                <a:cs typeface="Times New Roman" panose="02020603050405020304" pitchFamily="18" charset="0"/>
              </a:rPr>
              <a:t>Aprašas</a:t>
            </a:r>
          </a:p>
          <a:p>
            <a:pPr algn="ctr"/>
            <a:endParaRPr lang="en-US" sz="24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304802" y="4343400"/>
            <a:ext cx="2539999" cy="1600200"/>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en-US" sz="2400" dirty="0" err="1" smtClean="0">
                <a:latin typeface="Times New Roman" panose="02020603050405020304" pitchFamily="18" charset="0"/>
                <a:cs typeface="Times New Roman" panose="02020603050405020304" pitchFamily="18" charset="0"/>
              </a:rPr>
              <a:t>Bendr</a:t>
            </a:r>
            <a:r>
              <a:rPr lang="lt-LT" sz="2400" dirty="0" smtClean="0">
                <a:latin typeface="Times New Roman" panose="02020603050405020304" pitchFamily="18" charset="0"/>
                <a:cs typeface="Times New Roman" panose="02020603050405020304" pitchFamily="18" charset="0"/>
              </a:rPr>
              <a:t>osios programos</a:t>
            </a:r>
          </a:p>
          <a:p>
            <a:endParaRPr lang="lt-LT"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323552" y="4373940"/>
            <a:ext cx="2569248" cy="1200329"/>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lt-LT" sz="2400" dirty="0" smtClean="0">
                <a:latin typeface="Times New Roman" panose="02020603050405020304" pitchFamily="18" charset="0"/>
                <a:cs typeface="Times New Roman" panose="02020603050405020304" pitchFamily="18" charset="0"/>
              </a:rPr>
              <a:t>Bendrieji ugdymo planai</a:t>
            </a:r>
          </a:p>
          <a:p>
            <a:endParaRPr lang="en-US" sz="24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6299200" y="4373940"/>
            <a:ext cx="2641600" cy="1569660"/>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lt-LT" sz="2400" dirty="0" smtClean="0">
                <a:latin typeface="Times New Roman" panose="02020603050405020304" pitchFamily="18" charset="0"/>
                <a:cs typeface="Times New Roman" panose="02020603050405020304" pitchFamily="18" charset="0"/>
              </a:rPr>
              <a:t>Vertinimo ir įsivertinimo instrumentai ir procesas</a:t>
            </a:r>
            <a:endParaRPr lang="en-US" sz="24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9448800" y="4373940"/>
            <a:ext cx="2540000" cy="1200329"/>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lt-LT" sz="2400" dirty="0" smtClean="0">
                <a:latin typeface="Times New Roman" panose="02020603050405020304" pitchFamily="18" charset="0"/>
                <a:cs typeface="Times New Roman" panose="02020603050405020304" pitchFamily="18" charset="0"/>
              </a:rPr>
              <a:t>Ugdymo aplinka ir mokymo priemonės</a:t>
            </a:r>
            <a:endParaRPr lang="en-US" sz="24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3962400" y="6167736"/>
            <a:ext cx="4165600" cy="461665"/>
          </a:xfrm>
          <a:prstGeom prst="rect">
            <a:avLst/>
          </a:prstGeom>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lstStyle>
          <a:p>
            <a:r>
              <a:rPr lang="lt-LT" sz="2400" dirty="0" smtClean="0">
                <a:latin typeface="Times New Roman" panose="02020603050405020304" pitchFamily="18" charset="0"/>
                <a:cs typeface="Times New Roman" panose="02020603050405020304" pitchFamily="18" charset="0"/>
              </a:rPr>
              <a:t>Ugdymo procesas</a:t>
            </a:r>
            <a:endParaRPr lang="en-US" sz="2400" dirty="0">
              <a:latin typeface="Times New Roman" panose="02020603050405020304" pitchFamily="18" charset="0"/>
              <a:cs typeface="Times New Roman" panose="02020603050405020304" pitchFamily="18" charset="0"/>
            </a:endParaRPr>
          </a:p>
        </p:txBody>
      </p:sp>
      <p:sp>
        <p:nvSpPr>
          <p:cNvPr id="29" name="Up-Down Arrow 28"/>
          <p:cNvSpPr/>
          <p:nvPr/>
        </p:nvSpPr>
        <p:spPr>
          <a:xfrm>
            <a:off x="5958225" y="2527100"/>
            <a:ext cx="253999" cy="300333"/>
          </a:xfrm>
          <a:prstGeom prst="upDown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Up-Down Arrow 29"/>
          <p:cNvSpPr/>
          <p:nvPr/>
        </p:nvSpPr>
        <p:spPr>
          <a:xfrm>
            <a:off x="4775201" y="4051100"/>
            <a:ext cx="253999" cy="300333"/>
          </a:xfrm>
          <a:prstGeom prst="upDown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Up-Down Arrow 30"/>
          <p:cNvSpPr/>
          <p:nvPr/>
        </p:nvSpPr>
        <p:spPr>
          <a:xfrm>
            <a:off x="7112001" y="4055567"/>
            <a:ext cx="253999" cy="300333"/>
          </a:xfrm>
          <a:prstGeom prst="upDown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Left-Right Arrow 32"/>
          <p:cNvSpPr/>
          <p:nvPr/>
        </p:nvSpPr>
        <p:spPr>
          <a:xfrm rot="19865150">
            <a:off x="3793573" y="2263740"/>
            <a:ext cx="660665"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Left-Right Arrow 33"/>
          <p:cNvSpPr/>
          <p:nvPr/>
        </p:nvSpPr>
        <p:spPr>
          <a:xfrm rot="1747468">
            <a:off x="7737850" y="2330206"/>
            <a:ext cx="660665"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Left-Right Arrow 34"/>
          <p:cNvSpPr/>
          <p:nvPr/>
        </p:nvSpPr>
        <p:spPr>
          <a:xfrm rot="793183">
            <a:off x="3793572" y="2949539"/>
            <a:ext cx="660665"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Left-Right Arrow 35"/>
          <p:cNvSpPr/>
          <p:nvPr/>
        </p:nvSpPr>
        <p:spPr>
          <a:xfrm rot="20114622">
            <a:off x="7756676" y="2924878"/>
            <a:ext cx="660665"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Left-Right Arrow 36"/>
          <p:cNvSpPr/>
          <p:nvPr/>
        </p:nvSpPr>
        <p:spPr>
          <a:xfrm rot="20313537">
            <a:off x="2015129" y="3851644"/>
            <a:ext cx="2495316"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eft-Right Arrow 37"/>
          <p:cNvSpPr/>
          <p:nvPr/>
        </p:nvSpPr>
        <p:spPr>
          <a:xfrm rot="1097353">
            <a:off x="7697575" y="3873003"/>
            <a:ext cx="2422007"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Right Arrow 38"/>
          <p:cNvSpPr/>
          <p:nvPr/>
        </p:nvSpPr>
        <p:spPr>
          <a:xfrm rot="16200000">
            <a:off x="826764" y="3650951"/>
            <a:ext cx="1097387" cy="31251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Left-Right Arrow 39"/>
          <p:cNvSpPr/>
          <p:nvPr/>
        </p:nvSpPr>
        <p:spPr>
          <a:xfrm rot="16200000">
            <a:off x="10224763" y="3681537"/>
            <a:ext cx="1097387" cy="31251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Right Arrow 41"/>
          <p:cNvSpPr/>
          <p:nvPr/>
        </p:nvSpPr>
        <p:spPr>
          <a:xfrm>
            <a:off x="2777485" y="5134966"/>
            <a:ext cx="546068"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eft-Right Arrow 42"/>
          <p:cNvSpPr/>
          <p:nvPr/>
        </p:nvSpPr>
        <p:spPr>
          <a:xfrm>
            <a:off x="5812190" y="5134965"/>
            <a:ext cx="546068"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Right Arrow 43"/>
          <p:cNvSpPr/>
          <p:nvPr/>
        </p:nvSpPr>
        <p:spPr>
          <a:xfrm>
            <a:off x="8902733" y="5147465"/>
            <a:ext cx="546068" cy="23438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Up-Down Arrow 29"/>
          <p:cNvSpPr/>
          <p:nvPr/>
        </p:nvSpPr>
        <p:spPr>
          <a:xfrm>
            <a:off x="4572001" y="5892499"/>
            <a:ext cx="253999" cy="300333"/>
          </a:xfrm>
          <a:prstGeom prst="upDown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Up-Down Arrow 29"/>
          <p:cNvSpPr/>
          <p:nvPr/>
        </p:nvSpPr>
        <p:spPr>
          <a:xfrm>
            <a:off x="7366002" y="5867403"/>
            <a:ext cx="253999" cy="300333"/>
          </a:xfrm>
          <a:prstGeom prst="upDown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Left-Right Arrow 36"/>
          <p:cNvSpPr/>
          <p:nvPr/>
        </p:nvSpPr>
        <p:spPr>
          <a:xfrm rot="20313537">
            <a:off x="8034859" y="6093565"/>
            <a:ext cx="1715112" cy="25842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Left-Right Arrow 36"/>
          <p:cNvSpPr/>
          <p:nvPr/>
        </p:nvSpPr>
        <p:spPr>
          <a:xfrm rot="1337304">
            <a:off x="2347617" y="6093565"/>
            <a:ext cx="1715112" cy="258421"/>
          </a:xfrm>
          <a:prstGeom prst="lef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5550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2225</TotalTime>
  <Words>504</Words>
  <Application>Microsoft Office PowerPoint</Application>
  <PresentationFormat>Plačiaekranė</PresentationFormat>
  <Paragraphs>83</Paragraphs>
  <Slides>6</Slides>
  <Notes>4</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6</vt:i4>
      </vt:variant>
    </vt:vector>
  </HeadingPairs>
  <TitlesOfParts>
    <vt:vector size="12" baseType="lpstr">
      <vt:lpstr>Arial</vt:lpstr>
      <vt:lpstr>Calibri</vt:lpstr>
      <vt:lpstr>Calibri Light</vt:lpstr>
      <vt:lpstr>Helvetica Neue</vt:lpstr>
      <vt:lpstr>Times New Roman</vt:lpstr>
      <vt:lpstr>„Office“ tema</vt:lpstr>
      <vt:lpstr>Pagrindinis tikslas – mokinių pasiekimų gerinimas</vt:lpstr>
      <vt:lpstr>2014-2015 metų prioritetai</vt:lpstr>
      <vt:lpstr>Mokinių pasiekimus lemia</vt:lpstr>
      <vt:lpstr>    Mokinių pasiekimų gerinimas</vt:lpstr>
      <vt:lpstr>Mokinių pasiekimų gerinimas: Pradinio, pagrindinio ir vidurinio ugdymo programų aprašo projektas </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Pokyčiai bendrajame ugdyme</dc:title>
  <dc:creator>Šuminienė Audronė</dc:creator>
  <cp:lastModifiedBy>Žadeikaitė Loreta</cp:lastModifiedBy>
  <cp:revision>135</cp:revision>
  <cp:lastPrinted>2014-08-26T06:34:12Z</cp:lastPrinted>
  <dcterms:created xsi:type="dcterms:W3CDTF">2014-08-05T07:02:14Z</dcterms:created>
  <dcterms:modified xsi:type="dcterms:W3CDTF">2014-08-27T09:02:37Z</dcterms:modified>
</cp:coreProperties>
</file>