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21" autoAdjust="0"/>
    <p:restoredTop sz="94660"/>
  </p:normalViewPr>
  <p:slideViewPr>
    <p:cSldViewPr snapToGrid="0">
      <p:cViewPr varScale="1">
        <p:scale>
          <a:sx n="95" d="100"/>
          <a:sy n="95" d="100"/>
        </p:scale>
        <p:origin x="8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151527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15957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4231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79180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9072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1129073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426466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356882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101505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6460CCF3-453A-4AB7-9311-623DA023479E}" type="datetimeFigureOut">
              <a:rPr lang="lt-LT" smtClean="0"/>
              <a:t>2022-03-28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261302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6460CCF3-453A-4AB7-9311-623DA023479E}" type="datetimeFigureOut">
              <a:rPr lang="lt-LT" smtClean="0"/>
              <a:t>2022-03-28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340938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6460CCF3-453A-4AB7-9311-623DA023479E}" type="datetimeFigureOut">
              <a:rPr lang="lt-LT" smtClean="0"/>
              <a:t>2022-03-28</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28359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6460CCF3-453A-4AB7-9311-623DA023479E}" type="datetimeFigureOut">
              <a:rPr lang="lt-LT" smtClean="0"/>
              <a:t>2022-03-28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285179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0CCF3-453A-4AB7-9311-623DA023479E}" type="datetimeFigureOut">
              <a:rPr lang="lt-LT" smtClean="0"/>
              <a:t>2022-03-28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134500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6460CCF3-453A-4AB7-9311-623DA023479E}" type="datetimeFigureOut">
              <a:rPr lang="lt-LT" smtClean="0"/>
              <a:t>2022-03-28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251499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4"/>
          <p:cNvSpPr>
            <a:spLocks noGrp="1"/>
          </p:cNvSpPr>
          <p:nvPr>
            <p:ph type="dt" sz="half" idx="10"/>
          </p:nvPr>
        </p:nvSpPr>
        <p:spPr/>
        <p:txBody>
          <a:bodyPr/>
          <a:lstStyle/>
          <a:p>
            <a:fld id="{6460CCF3-453A-4AB7-9311-623DA023479E}" type="datetimeFigureOut">
              <a:rPr lang="lt-LT" smtClean="0"/>
              <a:t>2022-03-28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89E407C-8812-4FE3-A562-640283C5CB79}" type="slidenum">
              <a:rPr lang="lt-LT" smtClean="0"/>
              <a:t>‹#›</a:t>
            </a:fld>
            <a:endParaRPr lang="lt-LT"/>
          </a:p>
        </p:txBody>
      </p:sp>
    </p:spTree>
    <p:extLst>
      <p:ext uri="{BB962C8B-B14F-4D97-AF65-F5344CB8AC3E}">
        <p14:creationId xmlns:p14="http://schemas.microsoft.com/office/powerpoint/2010/main" val="280985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60CCF3-453A-4AB7-9311-623DA023479E}" type="datetimeFigureOut">
              <a:rPr lang="lt-LT" smtClean="0"/>
              <a:t>2022-03-28</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9E407C-8812-4FE3-A562-640283C5CB79}" type="slidenum">
              <a:rPr lang="lt-LT" smtClean="0"/>
              <a:t>‹#›</a:t>
            </a:fld>
            <a:endParaRPr lang="lt-LT"/>
          </a:p>
        </p:txBody>
      </p:sp>
    </p:spTree>
    <p:extLst>
      <p:ext uri="{BB962C8B-B14F-4D97-AF65-F5344CB8AC3E}">
        <p14:creationId xmlns:p14="http://schemas.microsoft.com/office/powerpoint/2010/main" val="62085283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kM509CWrbu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446661" y="955342"/>
            <a:ext cx="6994827" cy="2238234"/>
          </a:xfrm>
        </p:spPr>
        <p:txBody>
          <a:bodyPr/>
          <a:lstStyle/>
          <a:p>
            <a:pPr algn="ctr"/>
            <a:r>
              <a:rPr lang="fi-FI" sz="6000" dirty="0">
                <a:latin typeface="Times New Roman" panose="02020603050405020304" pitchFamily="18" charset="0"/>
                <a:cs typeface="Times New Roman" panose="02020603050405020304" pitchFamily="18" charset="0"/>
              </a:rPr>
              <a:t>Kai bus tyla. Atsiskleis jo meilė</a:t>
            </a:r>
            <a:r>
              <a:rPr lang="lt-LT" sz="3600" dirty="0">
                <a:latin typeface="Times New Roman" panose="02020603050405020304" pitchFamily="18" charset="0"/>
                <a:cs typeface="Times New Roman" panose="02020603050405020304" pitchFamily="18" charset="0"/>
              </a:rPr>
              <a:t>.</a:t>
            </a:r>
          </a:p>
        </p:txBody>
      </p:sp>
      <p:sp>
        <p:nvSpPr>
          <p:cNvPr id="3" name="Antrinis pavadinimas 2"/>
          <p:cNvSpPr>
            <a:spLocks noGrp="1"/>
          </p:cNvSpPr>
          <p:nvPr>
            <p:ph type="subTitle" idx="1"/>
          </p:nvPr>
        </p:nvSpPr>
        <p:spPr>
          <a:xfrm>
            <a:off x="1774208" y="4039737"/>
            <a:ext cx="6782937" cy="832514"/>
          </a:xfrm>
        </p:spPr>
        <p:txBody>
          <a:bodyPr>
            <a:noAutofit/>
          </a:bodyPr>
          <a:lstStyle/>
          <a:p>
            <a:pPr algn="ctr"/>
            <a:r>
              <a:rPr lang="lt-LT" sz="2400" dirty="0"/>
              <a:t>Kūrybinis darbas skirtas</a:t>
            </a:r>
            <a:r>
              <a:rPr lang="en-US" sz="2400" dirty="0"/>
              <a:t> </a:t>
            </a:r>
            <a:r>
              <a:rPr lang="en-US" sz="2400" dirty="0" err="1"/>
              <a:t>prisiminti</a:t>
            </a:r>
            <a:r>
              <a:rPr lang="lt-LT" sz="2400" dirty="0"/>
              <a:t> </a:t>
            </a:r>
            <a:r>
              <a:rPr lang="en-US" sz="2400" dirty="0" err="1"/>
              <a:t>kunig</a:t>
            </a:r>
            <a:r>
              <a:rPr lang="lt-LT" sz="2400" dirty="0"/>
              <a:t>ą</a:t>
            </a:r>
            <a:r>
              <a:rPr lang="en-US" sz="2400" dirty="0"/>
              <a:t>  </a:t>
            </a:r>
            <a:r>
              <a:rPr lang="lt-LT" sz="2400" dirty="0"/>
              <a:t>Alfonsą </a:t>
            </a:r>
            <a:r>
              <a:rPr lang="lt-LT" sz="2400" dirty="0" err="1"/>
              <a:t>Lipniūną</a:t>
            </a:r>
            <a:r>
              <a:rPr lang="lt-LT" sz="2400" dirty="0"/>
              <a:t>.</a:t>
            </a:r>
          </a:p>
          <a:p>
            <a:pPr algn="ctr"/>
            <a:endParaRPr lang="lt-LT" sz="2400" dirty="0"/>
          </a:p>
          <a:p>
            <a:pPr algn="ctr"/>
            <a:r>
              <a:rPr lang="lt-LT" dirty="0"/>
              <a:t>Jonas Karitonis, 5 klasės mokinys</a:t>
            </a:r>
          </a:p>
          <a:p>
            <a:pPr algn="ctr"/>
            <a:r>
              <a:rPr lang="lt-LT" dirty="0"/>
              <a:t>2021-03-28</a:t>
            </a:r>
          </a:p>
        </p:txBody>
      </p:sp>
    </p:spTree>
    <p:extLst>
      <p:ext uri="{BB962C8B-B14F-4D97-AF65-F5344CB8AC3E}">
        <p14:creationId xmlns:p14="http://schemas.microsoft.com/office/powerpoint/2010/main" val="4041180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59558" y="609599"/>
            <a:ext cx="8714444" cy="1533099"/>
          </a:xfrm>
        </p:spPr>
        <p:txBody>
          <a:bodyPr>
            <a:normAutofit fontScale="90000"/>
          </a:bodyPr>
          <a:lstStyle/>
          <a:p>
            <a:pPr algn="ctr"/>
            <a:r>
              <a:rPr lang="lt-LT"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Aš kenčiu ir mirštu. Betgi aš prisikelsiu. Be mirties nėra prisikėlimo. Ir mes visi, ir tauta, kuri kenčia ir apmirusi, kelsis kaip pergalėtoja.“</a:t>
            </a: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447192"/>
            <a:ext cx="8596668" cy="3880773"/>
          </a:xfrm>
        </p:spPr>
        <p:txBody>
          <a:bodyPr>
            <a:normAutofit/>
          </a:bodyPr>
          <a:lstStyle/>
          <a:p>
            <a:r>
              <a:rPr lang="lt-LT" dirty="0">
                <a:latin typeface="Times New Roman" panose="02020603050405020304" pitchFamily="18" charset="0"/>
                <a:cs typeface="Times New Roman" panose="02020603050405020304" pitchFamily="18" charset="0"/>
              </a:rPr>
              <a:t>1945 m. kovo mėn. 12 d. J. </a:t>
            </a:r>
            <a:r>
              <a:rPr lang="lt-LT" dirty="0" err="1">
                <a:latin typeface="Times New Roman" panose="02020603050405020304" pitchFamily="18" charset="0"/>
                <a:cs typeface="Times New Roman" panose="02020603050405020304" pitchFamily="18" charset="0"/>
              </a:rPr>
              <a:t>Rimašauskas</a:t>
            </a:r>
            <a:r>
              <a:rPr lang="lt-LT" dirty="0">
                <a:latin typeface="Times New Roman" panose="02020603050405020304" pitchFamily="18" charset="0"/>
                <a:cs typeface="Times New Roman" panose="02020603050405020304" pitchFamily="18" charset="0"/>
              </a:rPr>
              <a:t> prisimena kun. A. </a:t>
            </a:r>
            <a:r>
              <a:rPr lang="lt-LT" dirty="0" err="1">
                <a:latin typeface="Times New Roman" panose="02020603050405020304" pitchFamily="18" charset="0"/>
                <a:cs typeface="Times New Roman" panose="02020603050405020304" pitchFamily="18" charset="0"/>
              </a:rPr>
              <a:t>Lipniūną</a:t>
            </a:r>
            <a:r>
              <a:rPr lang="lt-LT" dirty="0">
                <a:latin typeface="Times New Roman" panose="02020603050405020304" pitchFamily="18" charset="0"/>
                <a:cs typeface="Times New Roman" panose="02020603050405020304" pitchFamily="18" charset="0"/>
              </a:rPr>
              <a:t> šventus dvigubą šventę – išsilaisvinimą iš koncentracijos stovyklos ir 40 metų jubiliejų, kurio metu suklupę koplyčioje meldėsi už mielą Lietuvą (</a:t>
            </a:r>
            <a:r>
              <a:rPr lang="lt-LT" dirty="0" err="1">
                <a:latin typeface="Times New Roman" panose="02020603050405020304" pitchFamily="18" charset="0"/>
                <a:cs typeface="Times New Roman" panose="02020603050405020304" pitchFamily="18" charset="0"/>
              </a:rPr>
              <a:t>Rimašauskas</a:t>
            </a:r>
            <a:r>
              <a:rPr lang="lt-LT" dirty="0">
                <a:latin typeface="Times New Roman" panose="02020603050405020304" pitchFamily="18" charset="0"/>
                <a:cs typeface="Times New Roman" panose="02020603050405020304" pitchFamily="18" charset="0"/>
              </a:rPr>
              <a:t>, J. Jo vardas mus įpareigoja. Ateitis: 1950, Nr. 1). Visgi laisvėje kunigas pagyveno tik porą savaičių. Užsikrėtęs dėmėtąja šiltine, prie kurios dar prisidėjo ir plaučių uždegimas, 1945 m. kovo 28 d. </a:t>
            </a:r>
            <a:r>
              <a:rPr lang="lt-LT" dirty="0" err="1">
                <a:latin typeface="Times New Roman" panose="02020603050405020304" pitchFamily="18" charset="0"/>
                <a:cs typeface="Times New Roman" panose="02020603050405020304" pitchFamily="18" charset="0"/>
              </a:rPr>
              <a:t>Pucke</a:t>
            </a:r>
            <a:r>
              <a:rPr lang="lt-LT" dirty="0">
                <a:latin typeface="Times New Roman" panose="02020603050405020304" pitchFamily="18" charset="0"/>
                <a:cs typeface="Times New Roman" panose="02020603050405020304" pitchFamily="18" charset="0"/>
              </a:rPr>
              <a:t> (Lenkija) kun.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mirė.</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Kovo 31 d., Didįjį šeštadienį, kun. Stasys Yla laidotuvėse perskaitė prieš metus kun. A</a:t>
            </a:r>
            <a:r>
              <a:rPr lang="en-US"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Didžiajam penktadieniui rengtą pamokslą: „Aš kenčiu ir mirštu. Betgi aš prisikelsiu. Be mirties nėra prisikėlimo. Ir mes visi, ir tauta, kuri kenčia ir apmirusi, kelsis kaip pergalėtoja.“</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52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dirty="0">
                <a:latin typeface="Times New Roman" panose="02020603050405020304" pitchFamily="18" charset="0"/>
                <a:cs typeface="Times New Roman" panose="02020603050405020304" pitchFamily="18" charset="0"/>
              </a:rPr>
              <a:t>,,- Jis išsilaisvino amžiams, apie save palikdamas šviesų atminimą‘‘.</a:t>
            </a: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 Net ir kančioje būdamas, su kitais dalinosi paskutiniu duonos kąsniu. Pagaliau sulaukė išsilaisvinimo valandos, kuri jam, deja, buvo labai trumpa. Jis išsilaisvino amžiams, apie save palikdamas šviesų atminimą.</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Krito žiedas kaip naktys, kaip dienos,</a:t>
            </a:r>
          </a:p>
          <a:p>
            <a:r>
              <a:rPr lang="lt-LT" dirty="0">
                <a:latin typeface="Times New Roman" panose="02020603050405020304" pitchFamily="18" charset="0"/>
                <a:cs typeface="Times New Roman" panose="02020603050405020304" pitchFamily="18" charset="0"/>
              </a:rPr>
              <a:t>Kaip gyvenimas visas nukris,</a:t>
            </a:r>
          </a:p>
          <a:p>
            <a:r>
              <a:rPr lang="lt-LT" dirty="0">
                <a:latin typeface="Times New Roman" panose="02020603050405020304" pitchFamily="18" charset="0"/>
                <a:cs typeface="Times New Roman" panose="02020603050405020304" pitchFamily="18" charset="0"/>
              </a:rPr>
              <a:t>O jis vienas, jis vienas, jis vienas,</a:t>
            </a:r>
          </a:p>
          <a:p>
            <a:r>
              <a:rPr lang="lt-LT" dirty="0" err="1">
                <a:latin typeface="Times New Roman" panose="02020603050405020304" pitchFamily="18" charset="0"/>
                <a:cs typeface="Times New Roman" panose="02020603050405020304" pitchFamily="18" charset="0"/>
              </a:rPr>
              <a:t>Praraston</a:t>
            </a:r>
            <a:r>
              <a:rPr lang="lt-LT" dirty="0">
                <a:latin typeface="Times New Roman" panose="02020603050405020304" pitchFamily="18" charset="0"/>
                <a:cs typeface="Times New Roman" panose="02020603050405020304" pitchFamily="18" charset="0"/>
              </a:rPr>
              <a:t> praeitin nebegrįš.</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 Brazdžionis)</a:t>
            </a:r>
          </a:p>
        </p:txBody>
      </p:sp>
    </p:spTree>
    <p:extLst>
      <p:ext uri="{BB962C8B-B14F-4D97-AF65-F5344CB8AC3E}">
        <p14:creationId xmlns:p14="http://schemas.microsoft.com/office/powerpoint/2010/main" val="362331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,,Tau save skiriu“...</a:t>
            </a:r>
          </a:p>
        </p:txBody>
      </p:sp>
      <p:sp>
        <p:nvSpPr>
          <p:cNvPr id="3" name="Turinio vietos rezervavimo ženklas 2"/>
          <p:cNvSpPr>
            <a:spLocks noGrp="1"/>
          </p:cNvSpPr>
          <p:nvPr>
            <p:ph idx="1"/>
          </p:nvPr>
        </p:nvSpPr>
        <p:spPr/>
        <p:txBody>
          <a:bodyPr/>
          <a:lstStyle/>
          <a:p>
            <a:pPr marL="0" indent="0">
              <a:buNone/>
            </a:pPr>
            <a:r>
              <a:rPr lang="lt-LT" dirty="0">
                <a:latin typeface="Times New Roman" panose="02020603050405020304" pitchFamily="18" charset="0"/>
                <a:cs typeface="Times New Roman" panose="02020603050405020304" pitchFamily="18" charset="0"/>
                <a:hlinkClick r:id="rId2"/>
              </a:rPr>
              <a:t>https://www.youtube.com/watch?v=kM509CWrbu4</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408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Naudota literatūra:</a:t>
            </a: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Interneto platybės.</a:t>
            </a:r>
          </a:p>
        </p:txBody>
      </p:sp>
    </p:spTree>
    <p:extLst>
      <p:ext uri="{BB962C8B-B14F-4D97-AF65-F5344CB8AC3E}">
        <p14:creationId xmlns:p14="http://schemas.microsoft.com/office/powerpoint/2010/main" val="123571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09934" y="609600"/>
            <a:ext cx="8264068" cy="768824"/>
          </a:xfrm>
        </p:spPr>
        <p:txBody>
          <a:bodyPr>
            <a:normAutofit/>
          </a:bodyPr>
          <a:lstStyle/>
          <a:p>
            <a:r>
              <a:rPr lang="lt-LT" sz="3200"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Kunigo A.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žodžiai Lietuvai :</a:t>
            </a:r>
          </a:p>
        </p:txBody>
      </p:sp>
      <p:sp>
        <p:nvSpPr>
          <p:cNvPr id="3" name="Turinio vietos rezervavimo ženklas 2"/>
          <p:cNvSpPr>
            <a:spLocks noGrp="1"/>
          </p:cNvSpPr>
          <p:nvPr>
            <p:ph idx="1"/>
          </p:nvPr>
        </p:nvSpPr>
        <p:spPr>
          <a:xfrm>
            <a:off x="677334" y="1637730"/>
            <a:ext cx="8596668" cy="4403631"/>
          </a:xfrm>
        </p:spPr>
        <p:txBody>
          <a:bodyPr/>
          <a:lstStyle/>
          <a:p>
            <a:pPr marL="0" indent="0">
              <a:buNone/>
            </a:pPr>
            <a:r>
              <a:rPr lang="lt-LT" sz="2400" dirty="0">
                <a:latin typeface="Times New Roman" panose="02020603050405020304" pitchFamily="18" charset="0"/>
                <a:cs typeface="Times New Roman" panose="02020603050405020304" pitchFamily="18" charset="0"/>
              </a:rPr>
              <a:t> </a:t>
            </a:r>
            <a:r>
              <a:rPr lang="lt-LT" sz="2400" b="1" dirty="0">
                <a:latin typeface="Times New Roman" panose="02020603050405020304" pitchFamily="18" charset="0"/>
                <a:cs typeface="Times New Roman" panose="02020603050405020304" pitchFamily="18" charset="0"/>
              </a:rPr>
              <a:t>,,- Gyvenu ne sau, o kitiems. Meldžiuosi už Tėvynę Lietuvą.‘‘ </a:t>
            </a:r>
          </a:p>
          <a:p>
            <a:pPr marL="0" indent="0">
              <a:buNone/>
            </a:pPr>
            <a:r>
              <a:rPr lang="lt-LT" dirty="0">
                <a:latin typeface="Times New Roman" panose="02020603050405020304" pitchFamily="18" charset="0"/>
                <a:cs typeface="Times New Roman" panose="02020603050405020304" pitchFamily="18" charset="0"/>
              </a:rPr>
              <a:t>2021 m. kovo 28-ąją minime 75-ąsias šventumo ir laisvės šauklio, Dievo tarno kun. Alfonso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mirties metines.</a:t>
            </a:r>
          </a:p>
          <a:p>
            <a:pPr marL="0" indent="0">
              <a:buNone/>
            </a:pPr>
            <a:endParaRPr lang="lt-LT" dirty="0">
              <a:latin typeface="Times New Roman" panose="02020603050405020304" pitchFamily="18" charset="0"/>
              <a:cs typeface="Times New Roman" panose="02020603050405020304" pitchFamily="18" charset="0"/>
            </a:endParaRPr>
          </a:p>
          <a:p>
            <a:pPr marL="0" indent="0">
              <a:buNone/>
            </a:pPr>
            <a:endParaRPr lang="lt-LT" dirty="0"/>
          </a:p>
        </p:txBody>
      </p:sp>
      <p:pic>
        <p:nvPicPr>
          <p:cNvPr id="4" name="Paveikslėlis 3"/>
          <p:cNvPicPr>
            <a:picLocks noChangeAspect="1"/>
          </p:cNvPicPr>
          <p:nvPr/>
        </p:nvPicPr>
        <p:blipFill>
          <a:blip r:embed="rId2"/>
          <a:stretch>
            <a:fillRect/>
          </a:stretch>
        </p:blipFill>
        <p:spPr>
          <a:xfrm>
            <a:off x="1703444" y="3311810"/>
            <a:ext cx="1774209" cy="2415653"/>
          </a:xfrm>
          <a:prstGeom prst="rect">
            <a:avLst/>
          </a:prstGeom>
        </p:spPr>
      </p:pic>
      <p:pic>
        <p:nvPicPr>
          <p:cNvPr id="5" name="Paveikslėlis 4"/>
          <p:cNvPicPr>
            <a:picLocks noChangeAspect="1"/>
          </p:cNvPicPr>
          <p:nvPr/>
        </p:nvPicPr>
        <p:blipFill>
          <a:blip r:embed="rId3"/>
          <a:stretch>
            <a:fillRect/>
          </a:stretch>
        </p:blipFill>
        <p:spPr>
          <a:xfrm>
            <a:off x="4503762" y="3625708"/>
            <a:ext cx="3179927" cy="2415653"/>
          </a:xfrm>
          <a:prstGeom prst="rect">
            <a:avLst/>
          </a:prstGeom>
        </p:spPr>
      </p:pic>
    </p:spTree>
    <p:extLst>
      <p:ext uri="{BB962C8B-B14F-4D97-AF65-F5344CB8AC3E}">
        <p14:creationId xmlns:p14="http://schemas.microsoft.com/office/powerpoint/2010/main" val="67062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32264" y="259307"/>
            <a:ext cx="7970292" cy="2047165"/>
          </a:xfrm>
        </p:spPr>
        <p:txBody>
          <a:bodyPr>
            <a:normAutofit/>
          </a:bodyPr>
          <a:lstStyle/>
          <a:p>
            <a:pPr algn="ctr"/>
            <a:r>
              <a:rPr lang="lt-LT" dirty="0" err="1">
                <a:latin typeface="Times New Roman" panose="02020603050405020304" pitchFamily="18" charset="0"/>
                <a:cs typeface="Times New Roman" panose="02020603050405020304" pitchFamily="18" charset="0"/>
              </a:rPr>
              <a:t>Kun</a:t>
            </a:r>
            <a:r>
              <a:rPr lang="en-US" dirty="0" err="1">
                <a:latin typeface="Times New Roman" panose="02020603050405020304" pitchFamily="18" charset="0"/>
                <a:cs typeface="Times New Roman" panose="02020603050405020304" pitchFamily="18" charset="0"/>
              </a:rPr>
              <a:t>igas</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savo ugningu, padrąsinančiu žodžiu paskui save patraukė tūkstančius </a:t>
            </a:r>
            <a:r>
              <a:rPr lang="en-US" dirty="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497540"/>
            <a:ext cx="8596668" cy="3543822"/>
          </a:xfrm>
        </p:spPr>
        <p:txBody>
          <a:bodyPr>
            <a:normAutofit/>
          </a:bodyPr>
          <a:lstStyle/>
          <a:p>
            <a:r>
              <a:rPr lang="lt-LT" sz="2000" dirty="0">
                <a:latin typeface="Times New Roman" panose="02020603050405020304" pitchFamily="18" charset="0"/>
                <a:cs typeface="Times New Roman" panose="02020603050405020304" pitchFamily="18" charset="0"/>
              </a:rPr>
              <a:t>Vaclovas Kleiza, 1955 m. kovo 17 d. Draugo numeryje spausdintuose prisiminimuose rašo, kad kun. A. </a:t>
            </a:r>
            <a:r>
              <a:rPr lang="lt-LT" sz="2000" dirty="0" err="1">
                <a:latin typeface="Times New Roman" panose="02020603050405020304" pitchFamily="18" charset="0"/>
                <a:cs typeface="Times New Roman" panose="02020603050405020304" pitchFamily="18" charset="0"/>
              </a:rPr>
              <a:t>Lipniūnas</a:t>
            </a:r>
            <a:r>
              <a:rPr lang="lt-LT" sz="2000" dirty="0">
                <a:latin typeface="Times New Roman" panose="02020603050405020304" pitchFamily="18" charset="0"/>
                <a:cs typeface="Times New Roman" panose="02020603050405020304" pitchFamily="18" charset="0"/>
              </a:rPr>
              <a:t> lyg </a:t>
            </a:r>
            <a:r>
              <a:rPr lang="lt-LT" sz="2000" dirty="0" err="1">
                <a:latin typeface="Times New Roman" panose="02020603050405020304" pitchFamily="18" charset="0"/>
                <a:cs typeface="Times New Roman" panose="02020603050405020304" pitchFamily="18" charset="0"/>
              </a:rPr>
              <a:t>šv.</a:t>
            </a:r>
            <a:r>
              <a:rPr lang="lt-LT" sz="2000" dirty="0">
                <a:latin typeface="Times New Roman" panose="02020603050405020304" pitchFamily="18" charset="0"/>
                <a:cs typeface="Times New Roman" panose="02020603050405020304" pitchFamily="18" charset="0"/>
              </a:rPr>
              <a:t> Jonas Krikštytojas patraukdavo klausytojų minias į Vilniaus Šv. Jonų bažnyčią: „Tos minios niekas </a:t>
            </a:r>
            <a:r>
              <a:rPr lang="lt-LT" dirty="0">
                <a:latin typeface="Times New Roman" panose="02020603050405020304" pitchFamily="18" charset="0"/>
                <a:cs typeface="Times New Roman" panose="02020603050405020304" pitchFamily="18" charset="0"/>
              </a:rPr>
              <a:t>negalėdavo</a:t>
            </a:r>
            <a:r>
              <a:rPr lang="lt-LT" sz="2000" dirty="0">
                <a:latin typeface="Times New Roman" panose="02020603050405020304" pitchFamily="18" charset="0"/>
                <a:cs typeface="Times New Roman" panose="02020603050405020304" pitchFamily="18" charset="0"/>
              </a:rPr>
              <a:t> sulaikyti. Ji nebijodavo nei lietaus, nei šalčio, nei NKVD, nei gestapo. Ir nenuostabu, kad žmonės verždavosi klausytis kun. Alfonso. Sakykloje jis atgimdavo visa savo siela, čia jis pradėdavo augti, šakotis ir spinduliuoti šviesia asmenybe. Jis valdė žodį, o žodis valdė minias. Gi gegužės vakarais Aušros Vartų gatvė nesutalpindavo žmonių, kai kun. A. </a:t>
            </a:r>
            <a:r>
              <a:rPr lang="lt-LT" sz="2000" dirty="0" err="1">
                <a:latin typeface="Times New Roman" panose="02020603050405020304" pitchFamily="18" charset="0"/>
                <a:cs typeface="Times New Roman" panose="02020603050405020304" pitchFamily="18" charset="0"/>
              </a:rPr>
              <a:t>Lipniūnas</a:t>
            </a:r>
            <a:r>
              <a:rPr lang="lt-LT" sz="2000" dirty="0">
                <a:latin typeface="Times New Roman" panose="02020603050405020304" pitchFamily="18" charset="0"/>
                <a:cs typeface="Times New Roman" panose="02020603050405020304" pitchFamily="18" charset="0"/>
              </a:rPr>
              <a:t> prabildavo nuo koplyčios balkono. Jo pasiklausyti ateidavo net ir tie, kurie kitu atveju neperžengdavo Dievo namų slenksčio.“ </a:t>
            </a:r>
          </a:p>
        </p:txBody>
      </p:sp>
    </p:spTree>
    <p:extLst>
      <p:ext uri="{BB962C8B-B14F-4D97-AF65-F5344CB8AC3E}">
        <p14:creationId xmlns:p14="http://schemas.microsoft.com/office/powerpoint/2010/main" val="353050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2280" y="382137"/>
            <a:ext cx="8601722" cy="1228299"/>
          </a:xfrm>
        </p:spPr>
        <p:txBody>
          <a:bodyPr/>
          <a:lstStyle/>
          <a:p>
            <a:r>
              <a:rPr lang="pt-BR" dirty="0">
                <a:latin typeface="Times New Roman" panose="02020603050405020304" pitchFamily="18" charset="0"/>
                <a:cs typeface="Times New Roman" panose="02020603050405020304" pitchFamily="18" charset="0"/>
              </a:rPr>
              <a:t>Prisimenama, kad sausakimša būdavo ir Panevėžio katedra</a:t>
            </a:r>
            <a:r>
              <a:rPr lang="en-US" dirty="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1801506"/>
            <a:ext cx="8596668" cy="4756244"/>
          </a:xfrm>
        </p:spPr>
        <p:txBody>
          <a:bodyPr>
            <a:noAutofit/>
          </a:bodyPr>
          <a:lstStyle/>
          <a:p>
            <a:r>
              <a:rPr lang="lt-LT" dirty="0">
                <a:latin typeface="Times New Roman" panose="02020603050405020304" pitchFamily="18" charset="0"/>
                <a:cs typeface="Times New Roman" panose="02020603050405020304" pitchFamily="18" charset="0"/>
              </a:rPr>
              <a:t>Prisimenama, kad sausakimša būdavo ir Panevėžio katedra, kun. </a:t>
            </a:r>
            <a:r>
              <a:rPr lang="lt-LT" dirty="0" err="1">
                <a:latin typeface="Times New Roman" panose="02020603050405020304" pitchFamily="18" charset="0"/>
                <a:cs typeface="Times New Roman" panose="02020603050405020304" pitchFamily="18" charset="0"/>
              </a:rPr>
              <a:t>Lipniūnui</a:t>
            </a:r>
            <a:r>
              <a:rPr lang="lt-LT" dirty="0">
                <a:latin typeface="Times New Roman" panose="02020603050405020304" pitchFamily="18" charset="0"/>
                <a:cs typeface="Times New Roman" panose="02020603050405020304" pitchFamily="18" charset="0"/>
              </a:rPr>
              <a:t> atvykus vesti rekolekcijų. Didžiąją dalį susirinkusiųjų sudarydavo jaunimas, kuris ne tik pamokslo klausydavosi, bet ir išpažinties norėdavo prieiti, todėl prie kun.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klausyklos nusidriekdavo ilgiausios eilės.</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Kunigo pamokslai buvo paprasti, kupini nuoširdumo, o kartu ir gąsdinamai drąsūs. Kun.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nepripažino kompromisų su sąžine ir okupantų užmačiomis, todėl jo žodžiai iš klausyklos dažną vertė suklusti, o neretai ir susigūžti – balsiai nuaidėdavo tai, ką kiekvienas širdyje jautė, bet išsakyti garsiai nedrįso. 1947 m. „Auka. Biuletenis kunigams“ antrajame numeryje Julius </a:t>
            </a:r>
            <a:r>
              <a:rPr lang="lt-LT" dirty="0" err="1">
                <a:latin typeface="Times New Roman" panose="02020603050405020304" pitchFamily="18" charset="0"/>
                <a:cs typeface="Times New Roman" panose="02020603050405020304" pitchFamily="18" charset="0"/>
              </a:rPr>
              <a:t>Kakarieka</a:t>
            </a:r>
            <a:r>
              <a:rPr lang="lt-LT" dirty="0">
                <a:latin typeface="Times New Roman" panose="02020603050405020304" pitchFamily="18" charset="0"/>
                <a:cs typeface="Times New Roman" panose="02020603050405020304" pitchFamily="18" charset="0"/>
              </a:rPr>
              <a:t> dalijasi prisiminimais, kad kun. Alfonsas dažnai pamokslui drauge su Evangelija atsinešdavo bolševikinį arba nacinį laikraštį: „Koks skaudus būdavo kontrastas! Kontrastas tarp šiurkščios kasdienybės ir šventumo, tarp neapykantos ir meilės, tarp ateizmo ir krikščionybės.“ Tačiau atskleisdamas liūdną gyvenimo realybę, kunigas tvirta ir entuziastinga kalba vedė šviesių, viltį žadančių horizontų link, įkvėpdavo pasiryžimą kovoti bei tikėjimą, kad kova bus laimėta.</a:t>
            </a:r>
          </a:p>
        </p:txBody>
      </p:sp>
    </p:spTree>
    <p:extLst>
      <p:ext uri="{BB962C8B-B14F-4D97-AF65-F5344CB8AC3E}">
        <p14:creationId xmlns:p14="http://schemas.microsoft.com/office/powerpoint/2010/main" val="329778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Kunigo A.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žodžiai derėjo su gyvenimu.</a:t>
            </a:r>
          </a:p>
        </p:txBody>
      </p:sp>
      <p:sp>
        <p:nvSpPr>
          <p:cNvPr id="3" name="Turinio vietos rezervavimo ženklas 2"/>
          <p:cNvSpPr>
            <a:spLocks noGrp="1"/>
          </p:cNvSpPr>
          <p:nvPr>
            <p:ph idx="1"/>
          </p:nvPr>
        </p:nvSpPr>
        <p:spPr>
          <a:xfrm>
            <a:off x="677334" y="1774209"/>
            <a:ext cx="8596668" cy="4267153"/>
          </a:xfrm>
        </p:spPr>
        <p:txBody>
          <a:bodyPr>
            <a:noAutofit/>
          </a:bodyPr>
          <a:lstStyle/>
          <a:p>
            <a:r>
              <a:rPr lang="lt-LT" dirty="0">
                <a:latin typeface="Times New Roman" panose="02020603050405020304" pitchFamily="18" charset="0"/>
                <a:cs typeface="Times New Roman" panose="02020603050405020304" pitchFamily="18" charset="0"/>
              </a:rPr>
              <a:t>Žinoma, kad ne skambūs ir drąsos kupini žodžiai traukė žmones prie kun. Alfonso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Didžiausią įspūdį darė tai, kad jo žodžiai derėjo su gyvenimu, o jo atsidavimas Dievui, Tėvynei ir žmonėms tiesiog negalėjo likti nepastebėtas. Už visa labiausiai žavėjo jo paties pavyzdys: neišsigąsti, dirbti ir </a:t>
            </a:r>
            <a:r>
              <a:rPr lang="lt-LT" dirty="0" err="1">
                <a:latin typeface="Times New Roman" panose="02020603050405020304" pitchFamily="18" charset="0"/>
                <a:cs typeface="Times New Roman" panose="02020603050405020304" pitchFamily="18" charset="0"/>
              </a:rPr>
              <a:t>aukKun</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buvo poliglotas, mokėjo aštuonias kalbas (lietuvių, rusų, vokiečių, lenkų, prancūzų, anglų, lotynų ir hebrajų). Studijavęs Prancūzijoje ir Belgijoje, įgijo profesoriaus laipsnį, nemažai keliavo po Vakarų Europą. Apie tai, kad mėgo skaityti, liudijo nedideliame </a:t>
            </a:r>
            <a:r>
              <a:rPr lang="lt-LT" dirty="0" err="1">
                <a:latin typeface="Times New Roman" panose="02020603050405020304" pitchFamily="18" charset="0"/>
                <a:cs typeface="Times New Roman" panose="02020603050405020304" pitchFamily="18" charset="0"/>
              </a:rPr>
              <a:t>butẽlyje</a:t>
            </a:r>
            <a:r>
              <a:rPr lang="lt-LT" dirty="0">
                <a:latin typeface="Times New Roman" panose="02020603050405020304" pitchFamily="18" charset="0"/>
                <a:cs typeface="Times New Roman" panose="02020603050405020304" pitchFamily="18" charset="0"/>
              </a:rPr>
              <a:t> Aušros Vartų gatvėje sukaupta gausi knygų kolekcija. Joje buvo galima rasti knygų įvairiomis kalbomis, pradedant filosofiniais veikalais ir baigiant naujausia vaikų literatūra. Knygos dažnai buvo primargintos: pabrauktos reikšmingos mintys, o paraštės papildytos savininko ranka rašytais pastebėjimais. Kun.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savo knygomis leido naudotis jaunimui, todėl šio jo namuose  niekada netrūkdavo.</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85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Rasdavo progą padiskutuoti su jaunuoliais.</a:t>
            </a: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Beje, knygų skolinimas neretai buvo priedanga ir proga padiskutuoti su jaunuoliais, pagvildenti įvairias aktualias problemas. Nemažai knygų kunigas, pats buvęs aktyvus ateitininkas, išdalindavo, tiesa, prieš tai kruopščiai įrašęs ateitininkų šūkį: „Visa atnaujinti Kristuje“. Antanas Razma teigia, kad kunigas atrodė tarytum moksleivių bendraamžis – su tokiu atvirumu ir pasitikėjimu vyko jų bendravimas. Pats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dažnai klausdavo jaunuolių nuomonės vienu ar kitu klausimu, jų įžvalgas pagirdavo ir pasidalindavo savo padarytomis išvadomis.</a:t>
            </a:r>
          </a:p>
        </p:txBody>
      </p:sp>
    </p:spTree>
    <p:extLst>
      <p:ext uri="{BB962C8B-B14F-4D97-AF65-F5344CB8AC3E}">
        <p14:creationId xmlns:p14="http://schemas.microsoft.com/office/powerpoint/2010/main" val="262014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Ti</a:t>
            </a:r>
            <a:r>
              <a:rPr lang="lt-LT" dirty="0" err="1">
                <a:latin typeface="Times New Roman" panose="02020603050405020304" pitchFamily="18" charset="0"/>
                <a:cs typeface="Times New Roman" panose="02020603050405020304" pitchFamily="18" charset="0"/>
              </a:rPr>
              <a:t>ksl</a:t>
            </a:r>
            <a:r>
              <a:rPr lang="en-US" dirty="0">
                <a:latin typeface="Times New Roman" panose="02020603050405020304" pitchFamily="18" charset="0"/>
                <a:cs typeface="Times New Roman" panose="02020603050405020304" pitchFamily="18" charset="0"/>
              </a:rPr>
              <a:t>as</a:t>
            </a:r>
            <a:r>
              <a:rPr lang="lt-LT" dirty="0">
                <a:latin typeface="Times New Roman" panose="02020603050405020304" pitchFamily="18" charset="0"/>
                <a:cs typeface="Times New Roman" panose="02020603050405020304" pitchFamily="18" charset="0"/>
              </a:rPr>
              <a:t> – ugdyti tautinį solidaru</a:t>
            </a:r>
            <a:r>
              <a:rPr lang="en-US" dirty="0">
                <a:latin typeface="Times New Roman" panose="02020603050405020304" pitchFamily="18" charset="0"/>
                <a:cs typeface="Times New Roman" panose="02020603050405020304" pitchFamily="18" charset="0"/>
              </a:rPr>
              <a:t>m</a:t>
            </a:r>
            <a:r>
              <a:rPr lang="lt-LT" dirty="0">
                <a:latin typeface="Times New Roman" panose="02020603050405020304" pitchFamily="18" charset="0"/>
                <a:cs typeface="Times New Roman" panose="02020603050405020304" pitchFamily="18" charset="0"/>
              </a:rPr>
              <a:t>ą</a:t>
            </a:r>
            <a:r>
              <a:rPr lang="en-US" dirty="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Ryžtą gyventi kitiems ir dėl kitų paliudija ir tai, kad sutikęs pažįstamus jis pirmiausia teiraudavosi: galbūt jie žinantys žmogų ar šeimą, kuriai būtų reikalinga pagalba? Tam tikslui 1941 m. vasarą Vilniuje įsteigė ir Laisvės fondą</a:t>
            </a:r>
            <a:r>
              <a:rPr lang="en-US"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Fondas rinko ne tik pinigines aukas, bet ir maisto produktus, kuriais buvo šelpiamos vargstančios šeimos, sužeisti kariai, ligoniai bei studentai. Vienas iš fondo tikslų – ugdyti ir tautinį solidarumą, todėl didelis dėmesys buvo skiriamas pogrindžio veiklai ir pagal galimybes skirta parama. Jauni žmonės, žavėdamiesi ir sekdami kun.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pavyzdžiu, taip pat prisidėdavo prie iniciatyvų. Moksleiviai ir studentai padėdavo suruošti maisto paketus, lankė prieglaudas, ligonines, nepasiturinčias šeimas, taip pat ir kalinčiuosius.</a:t>
            </a:r>
          </a:p>
        </p:txBody>
      </p:sp>
    </p:spTree>
    <p:extLst>
      <p:ext uri="{BB962C8B-B14F-4D97-AF65-F5344CB8AC3E}">
        <p14:creationId xmlns:p14="http://schemas.microsoft.com/office/powerpoint/2010/main" val="92088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8596668" cy="1014484"/>
          </a:xfrm>
        </p:spPr>
        <p:txBody>
          <a:bodyPr/>
          <a:lstStyle/>
          <a:p>
            <a:pPr algn="ctr"/>
            <a:r>
              <a:rPr lang="fi-FI" dirty="0">
                <a:latin typeface="Times New Roman" panose="02020603050405020304" pitchFamily="18" charset="0"/>
                <a:cs typeface="Times New Roman" panose="02020603050405020304" pitchFamily="18" charset="0"/>
              </a:rPr>
              <a:t>Jo veikla buvo tarnauti...</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nesukūrė ir nesistengė sukurti nieko sava, nes visa jo veikla buvo tarnauti kitiems.</a:t>
            </a:r>
            <a:r>
              <a:rPr lang="en-US"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Lipniūną</a:t>
            </a:r>
            <a:r>
              <a:rPr lang="lt-LT" dirty="0">
                <a:latin typeface="Times New Roman" panose="02020603050405020304" pitchFamily="18" charset="0"/>
                <a:cs typeface="Times New Roman" panose="02020603050405020304" pitchFamily="18" charset="0"/>
              </a:rPr>
              <a:t> charakterizuoti pilnumoj nėra lengva. Tik į jį panašus galėtų atspėti jo gylį“, – šie kun. Stasio Ylos žodžiai, išspausdinti 1947 m. birželio 14 d. laikraštyje „Žiburiai“, parodo, kad apibūdinti kun. A.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asmenybę buvo sudėtinga ir gerai jį pažinojusiems bei turėjusiems galimybę nemažai laiko praleisti kartu. Visgi gyvenimo kitiems ir dėl kitų linija jo biografijoje yra itin ryški. Kun. A. </a:t>
            </a:r>
            <a:r>
              <a:rPr lang="lt-LT" dirty="0" err="1">
                <a:latin typeface="Times New Roman" panose="02020603050405020304" pitchFamily="18" charset="0"/>
                <a:cs typeface="Times New Roman" panose="02020603050405020304" pitchFamily="18" charset="0"/>
              </a:rPr>
              <a:t>Lipniūno</a:t>
            </a:r>
            <a:r>
              <a:rPr lang="lt-LT" dirty="0">
                <a:latin typeface="Times New Roman" panose="02020603050405020304" pitchFamily="18" charset="0"/>
                <a:cs typeface="Times New Roman" panose="02020603050405020304" pitchFamily="18" charset="0"/>
              </a:rPr>
              <a:t> suinteresuotumas kitų gerove buvo nuolat liudijamas labai konkrečiais darbais ir poelgiais, pasireikšdavo net, galima būtų sakyti, tokiose smulkmenose kaip kantrybė klausytis ir išklausyti. Savo buvimu jis liudijo, kad kitas, esantis šalia, jam yra svarbesnis už jį patį, todėl negailėjo nei laiko, nei išteklių prireikus padėti.</a:t>
            </a:r>
          </a:p>
        </p:txBody>
      </p:sp>
    </p:spTree>
    <p:extLst>
      <p:ext uri="{BB962C8B-B14F-4D97-AF65-F5344CB8AC3E}">
        <p14:creationId xmlns:p14="http://schemas.microsoft.com/office/powerpoint/2010/main" val="354921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„Toks visada kun.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buvo ir liko „nepasimokęs“ tik savimi rūpintis</a:t>
            </a:r>
            <a:r>
              <a:rPr lang="en-US" dirty="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„Toks visada kun.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buvo ir liko „nepasimokęs“ nė </a:t>
            </a:r>
            <a:r>
              <a:rPr lang="lt-LT" dirty="0" err="1">
                <a:latin typeface="Times New Roman" panose="02020603050405020304" pitchFamily="18" charset="0"/>
                <a:cs typeface="Times New Roman" panose="02020603050405020304" pitchFamily="18" charset="0"/>
              </a:rPr>
              <a:t>kietojoj</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Štuthofo</a:t>
            </a:r>
            <a:r>
              <a:rPr lang="lt-LT" dirty="0">
                <a:latin typeface="Times New Roman" panose="02020603050405020304" pitchFamily="18" charset="0"/>
                <a:cs typeface="Times New Roman" panose="02020603050405020304" pitchFamily="18" charset="0"/>
              </a:rPr>
              <a:t>] koncentracijos stovykloj, kur gyvenimas mokė visų pirma tik savimi rūpintis“, – rašė dr. Juozas Girnius. Be jokios abejonės, kunigo pamokslais domėjosi ne tik Vilniaus lietuviška inteligentija, bet ir bolševikinė valdžia. Pamokslininkas buvo du kartus tardytas, o 1943 m. kun. A.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drauge su 47 kitais Vilniaus inteligentais (tarp jų ir Baliu Sruoga, rašytoju Stasiu Yla ir kitais) buvo areštuotas vokiečių. Dvasininkas, </a:t>
            </a:r>
            <a:r>
              <a:rPr lang="lt-LT" dirty="0" err="1">
                <a:latin typeface="Times New Roman" panose="02020603050405020304" pitchFamily="18" charset="0"/>
                <a:cs typeface="Times New Roman" panose="02020603050405020304" pitchFamily="18" charset="0"/>
              </a:rPr>
              <a:t>Štuthofe</a:t>
            </a:r>
            <a:r>
              <a:rPr lang="lt-LT" dirty="0">
                <a:latin typeface="Times New Roman" panose="02020603050405020304" pitchFamily="18" charset="0"/>
                <a:cs typeface="Times New Roman" panose="02020603050405020304" pitchFamily="18" charset="0"/>
              </a:rPr>
              <a:t> įvardintas kaliniu Nr. 21.332, neprarado jam visuomet būdingo linksmumo, kuklumo ir </a:t>
            </a:r>
            <a:r>
              <a:rPr lang="lt-LT" dirty="0" err="1">
                <a:latin typeface="Times New Roman" panose="02020603050405020304" pitchFamily="18" charset="0"/>
                <a:cs typeface="Times New Roman" panose="02020603050405020304" pitchFamily="18" charset="0"/>
              </a:rPr>
              <a:t>beatodairiško</a:t>
            </a:r>
            <a:r>
              <a:rPr lang="lt-LT" dirty="0">
                <a:latin typeface="Times New Roman" panose="02020603050405020304" pitchFamily="18" charset="0"/>
                <a:cs typeface="Times New Roman" panose="02020603050405020304" pitchFamily="18" charset="0"/>
              </a:rPr>
              <a:t> rūpinimosi kitais. Iš koncentracijos stovyklos rašyti laiškai visuomet buvo kupini padrąsinimo ir raginimo neprarasti vilties, veikti vardan Dievo ir Tėvynės. O vos gavęs maisto siuntinį iš namiškių, tuojau jį išdalindavo kitiems, sau nieko nepasilikdamas. Nors pats kun. </a:t>
            </a:r>
            <a:r>
              <a:rPr lang="lt-LT" dirty="0" err="1">
                <a:latin typeface="Times New Roman" panose="02020603050405020304" pitchFamily="18" charset="0"/>
                <a:cs typeface="Times New Roman" panose="02020603050405020304" pitchFamily="18" charset="0"/>
              </a:rPr>
              <a:t>Lipniūnas</a:t>
            </a:r>
            <a:r>
              <a:rPr lang="lt-LT" dirty="0">
                <a:latin typeface="Times New Roman" panose="02020603050405020304" pitchFamily="18" charset="0"/>
                <a:cs typeface="Times New Roman" panose="02020603050405020304" pitchFamily="18" charset="0"/>
              </a:rPr>
              <a:t> ir nesiskųsdavo, tačiau dažnai dėl to sulaukdavo priekaištų iš draugų, jautusių pareigą juo rūpintis ir neleisti nusilpti.</a:t>
            </a:r>
          </a:p>
        </p:txBody>
      </p:sp>
    </p:spTree>
    <p:extLst>
      <p:ext uri="{BB962C8B-B14F-4D97-AF65-F5344CB8AC3E}">
        <p14:creationId xmlns:p14="http://schemas.microsoft.com/office/powerpoint/2010/main" val="673756983"/>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1444</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Trebuchet MS</vt:lpstr>
      <vt:lpstr>Wingdings 3</vt:lpstr>
      <vt:lpstr>Briaunota</vt:lpstr>
      <vt:lpstr>Kai bus tyla. Atsiskleis jo meilė.</vt:lpstr>
      <vt:lpstr>    Kunigo A. Lipniūno žodžiai Lietuvai :</vt:lpstr>
      <vt:lpstr>Kunigas A. Lipniūnas savo ugningu, padrąsinančiu žodžiu paskui save patraukė tūkstančius !</vt:lpstr>
      <vt:lpstr>Prisimenama, kad sausakimša būdavo ir Panevėžio katedra!</vt:lpstr>
      <vt:lpstr>Kunigo A. Lipniūno žodžiai derėjo su gyvenimu.</vt:lpstr>
      <vt:lpstr>Rasdavo progą padiskutuoti su jaunuoliais.</vt:lpstr>
      <vt:lpstr>Tikslas – ugdyti tautinį solidarumą!</vt:lpstr>
      <vt:lpstr>Jo veikla buvo tarnauti...</vt:lpstr>
      <vt:lpstr>„Toks visada kun. A. Lipniūnas buvo ir liko „nepasimokęs“ tik savimi rūpintis’’</vt:lpstr>
      <vt:lpstr> „-Aš kenčiu ir mirštu. Betgi aš prisikelsiu. Be mirties nėra prisikėlimo. Ir mes visi, ir tauta, kuri kenčia ir apmirusi, kelsis kaip pergalėtoja.“ </vt:lpstr>
      <vt:lpstr>,,- Jis išsilaisvino amžiams, apie save palikdamas šviesų atminimą‘‘. </vt:lpstr>
      <vt:lpstr>,,Tau save skiriu“...</vt:lpstr>
      <vt:lpstr>Naudota literatūra: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Kūrybinis darbas skirtas A. Lipniūnui paminėti.</dc:title>
  <dc:creator>User</dc:creator>
  <cp:lastModifiedBy>Loreta Palavenienė</cp:lastModifiedBy>
  <cp:revision>40</cp:revision>
  <dcterms:created xsi:type="dcterms:W3CDTF">2021-04-01T19:24:48Z</dcterms:created>
  <dcterms:modified xsi:type="dcterms:W3CDTF">2022-03-28T15:25:45Z</dcterms:modified>
</cp:coreProperties>
</file>